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32" r:id="rId3"/>
    <p:sldId id="11090004" r:id="rId5"/>
    <p:sldId id="11089976" r:id="rId6"/>
    <p:sldId id="11090005" r:id="rId7"/>
    <p:sldId id="11090014" r:id="rId8"/>
    <p:sldId id="11090013" r:id="rId9"/>
    <p:sldId id="11090021" r:id="rId10"/>
    <p:sldId id="11090012" r:id="rId11"/>
    <p:sldId id="11090002" r:id="rId12"/>
    <p:sldId id="11090022" r:id="rId13"/>
    <p:sldId id="11090008" r:id="rId14"/>
    <p:sldId id="11090011" r:id="rId15"/>
    <p:sldId id="11090020" r:id="rId16"/>
    <p:sldId id="11090010" r:id="rId17"/>
    <p:sldId id="11090017" r:id="rId18"/>
    <p:sldId id="11090006" r:id="rId19"/>
    <p:sldId id="11090023" r:id="rId20"/>
    <p:sldId id="11090015" r:id="rId21"/>
    <p:sldId id="11090018" r:id="rId22"/>
    <p:sldId id="11090019" r:id="rId23"/>
    <p:sldId id="11090024" r:id="rId24"/>
    <p:sldId id="11090025" r:id="rId25"/>
    <p:sldId id="11090016" r:id="rId26"/>
    <p:sldId id="11090026" r:id="rId27"/>
    <p:sldId id="11090027" r:id="rId28"/>
    <p:sldId id="11089997" r:id="rId29"/>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YD" initials="L" lastIdx="5" clrIdx="0"/>
  <p:cmAuthor id="2" name="吴倩倩" initials="吴倩倩"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BFEFF"/>
    <a:srgbClr val="DFB69F"/>
    <a:srgbClr val="CA865F"/>
    <a:srgbClr val="0075EB"/>
    <a:srgbClr val="1F87FF"/>
    <a:srgbClr val="6A6A6B"/>
    <a:srgbClr val="203864"/>
    <a:srgbClr val="0059B8"/>
    <a:srgbClr val="003F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8" autoAdjust="0"/>
    <p:restoredTop sz="75845" autoAdjust="0"/>
  </p:normalViewPr>
  <p:slideViewPr>
    <p:cSldViewPr snapToGrid="0" showGuides="1">
      <p:cViewPr varScale="1">
        <p:scale>
          <a:sx n="65" d="100"/>
          <a:sy n="65" d="100"/>
        </p:scale>
        <p:origin x="1416"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1.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2-12-05T18:20:41.277" idx="8">
    <p:pos x="10" y="10"/>
    <p:text>隐变量模型</p:text>
  </p:cm>
  <p:cm authorId="2" dt="2022-12-05T18:22:31.561" idx="9">
    <p:pos x="10" y="146"/>
    <p:text>因果发现：给定特征之间的关系</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2-12-05T18:18:48.974" idx="7">
    <p:pos x="6407" y="3856"/>
    <p:text>错误：有向图；</p:text>
  </p:cm>
  <p:cm authorId="2" dt="2022-12-11T09:34:46.645" idx="10">
    <p:pos x="6407" y="3992"/>
    <p:text>通用DAG是因为它相对于循环网络能解决什么麻烦吗？例如计算量上的简化，或者本身是不可计算的，现在反而可以计算了，有或者和稳定性相关？</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22-12-11T09:35:16.088" idx="11">
    <p:pos x="6929" y="2063"/>
    <p:text>可以用逻辑函数all()来代替这里的do()；为什么我们需要引入这个新概念呢？是否必要？能否相互转换？</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2-11-29T10:16:42.726" idx="5">
    <p:pos x="6062" y="1342"/>
    <p:text>之前以为只有fork才有这种情况，实际上fork结构、collider结构、chain都可能有</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22-11-29T17:27:47.199" idx="6">
    <p:pos x="7235" y="1454"/>
    <p:text>条件是谁就是谁-specific effect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428B45-6E4B-4506-BADB-86F0EB58E64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026D33-AFDE-40D5-A2E5-85BA02A6E70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zhuanlan.zhihu.com/p/113240164" TargetMode="External"/><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大家好，我今天想做的分享是，我关于因果推断的学习</a:t>
            </a:r>
            <a:endParaRPr lang="zh-CN" altLang="en-US" dirty="0"/>
          </a:p>
        </p:txBody>
      </p:sp>
      <p:sp>
        <p:nvSpPr>
          <p:cNvPr id="4" name="灯片编号占位符 3"/>
          <p:cNvSpPr>
            <a:spLocks noGrp="1"/>
          </p:cNvSpPr>
          <p:nvPr>
            <p:ph type="sldNum" sz="quarter" idx="5"/>
          </p:nvPr>
        </p:nvSpPr>
        <p:spPr/>
        <p:txBody>
          <a:bodyPr/>
          <a:lstStyle/>
          <a:p>
            <a:fld id="{B3026D33-AFDE-40D5-A2E5-85BA02A6E70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47393A"/>
                </a:solidFill>
                <a:latin typeface="微软雅黑" panose="020B0503020204020204" charset="-122"/>
                <a:ea typeface="微软雅黑" panose="020B0503020204020204" charset="-122"/>
              </a:rPr>
              <a:t>有因果性大概率（因果推断的基础）相关，但可以有因果没相关</a:t>
            </a:r>
            <a:endParaRPr lang="en-US" altLang="zh-CN" dirty="0">
              <a:solidFill>
                <a:srgbClr val="47393A"/>
              </a:solidFill>
              <a:latin typeface="微软雅黑" panose="020B0503020204020204" charset="-122"/>
              <a:ea typeface="微软雅黑" panose="020B0503020204020204" charset="-122"/>
            </a:endParaRPr>
          </a:p>
          <a:p>
            <a:r>
              <a:rPr lang="zh-CN" altLang="en-US" dirty="0">
                <a:solidFill>
                  <a:srgbClr val="47393A"/>
                </a:solidFill>
                <a:latin typeface="微软雅黑" panose="020B0503020204020204" charset="-122"/>
                <a:ea typeface="微软雅黑" panose="020B0503020204020204" charset="-122"/>
              </a:rPr>
              <a:t>有因果性没有相关性</a:t>
            </a:r>
            <a:endParaRPr lang="zh-CN" altLang="en-US" dirty="0">
              <a:solidFill>
                <a:srgbClr val="47393A"/>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47393A"/>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effectLst/>
                <a:latin typeface="微软雅黑" panose="020B0503020204020204" charset="-122"/>
                <a:ea typeface="微软雅黑" panose="020B0503020204020204" charset="-122"/>
              </a:rPr>
              <a:t>X</a:t>
            </a:r>
            <a:r>
              <a:rPr lang="zh-CN" altLang="en-US" sz="1200" dirty="0">
                <a:effectLst/>
                <a:latin typeface="微软雅黑" panose="020B0503020204020204" charset="-122"/>
                <a:ea typeface="微软雅黑" panose="020B0503020204020204" charset="-122"/>
              </a:rPr>
              <a:t>通常被视为</a:t>
            </a:r>
            <a:r>
              <a:rPr lang="en-US" altLang="zh-CN" sz="1200" dirty="0">
                <a:effectLst/>
                <a:latin typeface="微软雅黑" panose="020B0503020204020204" charset="-122"/>
                <a:ea typeface="微软雅黑" panose="020B0503020204020204" charset="-122"/>
              </a:rPr>
              <a:t>Y</a:t>
            </a:r>
            <a:r>
              <a:rPr lang="zh-CN" altLang="en-US" sz="1200" dirty="0">
                <a:effectLst/>
                <a:latin typeface="微软雅黑" panose="020B0503020204020204" charset="-122"/>
                <a:ea typeface="微软雅黑" panose="020B0503020204020204" charset="-122"/>
              </a:rPr>
              <a:t>和</a:t>
            </a:r>
            <a:r>
              <a:rPr lang="en-US" altLang="zh-CN" sz="1200" dirty="0">
                <a:effectLst/>
                <a:latin typeface="微软雅黑" panose="020B0503020204020204" charset="-122"/>
                <a:ea typeface="微软雅黑" panose="020B0503020204020204" charset="-122"/>
              </a:rPr>
              <a:t>Z</a:t>
            </a:r>
            <a:r>
              <a:rPr lang="zh-CN" altLang="en-US" sz="1200" dirty="0">
                <a:effectLst/>
                <a:latin typeface="微软雅黑" panose="020B0503020204020204" charset="-122"/>
                <a:ea typeface="微软雅黑" panose="020B0503020204020204" charset="-122"/>
              </a:rPr>
              <a:t>的共因或混杂因子，混杂因子会使</a:t>
            </a:r>
            <a:r>
              <a:rPr lang="en-US" altLang="zh-CN" sz="1200" dirty="0">
                <a:effectLst/>
                <a:latin typeface="微软雅黑" panose="020B0503020204020204" charset="-122"/>
                <a:ea typeface="微软雅黑" panose="020B0503020204020204" charset="-122"/>
              </a:rPr>
              <a:t>X</a:t>
            </a:r>
            <a:r>
              <a:rPr lang="zh-CN" altLang="en-US" sz="1200" dirty="0">
                <a:effectLst/>
                <a:latin typeface="微软雅黑" panose="020B0503020204020204" charset="-122"/>
                <a:ea typeface="微软雅黑" panose="020B0503020204020204" charset="-122"/>
              </a:rPr>
              <a:t>和</a:t>
            </a:r>
            <a:r>
              <a:rPr lang="en-US" altLang="zh-CN" sz="1200" dirty="0">
                <a:effectLst/>
                <a:latin typeface="微软雅黑" panose="020B0503020204020204" charset="-122"/>
                <a:ea typeface="微软雅黑" panose="020B0503020204020204" charset="-122"/>
              </a:rPr>
              <a:t>Y</a:t>
            </a:r>
            <a:r>
              <a:rPr lang="zh-CN" altLang="en-US" sz="1200" dirty="0">
                <a:effectLst/>
                <a:latin typeface="微软雅黑" panose="020B0503020204020204" charset="-122"/>
                <a:ea typeface="微软雅黑" panose="020B0503020204020204" charset="-122"/>
              </a:rPr>
              <a:t>在统计学上发生关联，</a:t>
            </a:r>
            <a:endParaRPr lang="en-US" altLang="zh-CN" sz="1200" dirty="0">
              <a:effectLst/>
              <a:latin typeface="微软雅黑" panose="020B0503020204020204" charset="-122"/>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effectLst/>
                <a:latin typeface="微软雅黑" panose="020B0503020204020204" charset="-122"/>
                <a:ea typeface="微软雅黑" panose="020B0503020204020204" charset="-122"/>
              </a:rPr>
              <a:t>即使他们之间没有任何直接的因果关系。</a:t>
            </a:r>
            <a:endParaRPr lang="en-US" altLang="zh-CN" sz="1200" dirty="0">
              <a:effectLst/>
              <a:latin typeface="微软雅黑" panose="020B0503020204020204" charset="-122"/>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effectLst/>
              <a:latin typeface="微软雅黑" panose="020B0503020204020204" charset="-122"/>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effectLst/>
                <a:latin typeface="微软雅黑" panose="020B0503020204020204" charset="-122"/>
                <a:ea typeface="微软雅黑" panose="020B0503020204020204" charset="-122"/>
              </a:rPr>
              <a:t>有两种方式来消除偏倚：</a:t>
            </a:r>
            <a:endParaRPr lang="en-US" altLang="zh-CN" sz="1200" dirty="0">
              <a:effectLst/>
              <a:latin typeface="微软雅黑" panose="020B0503020204020204" charset="-122"/>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effectLst/>
                <a:latin typeface="微软雅黑" panose="020B0503020204020204" charset="-122"/>
                <a:ea typeface="微软雅黑" panose="020B0503020204020204" charset="-122"/>
              </a:rPr>
              <a:t>1.</a:t>
            </a:r>
            <a:r>
              <a:rPr lang="zh-CN" altLang="en-US" sz="1200" dirty="0">
                <a:effectLst/>
                <a:latin typeface="微软雅黑" panose="020B0503020204020204" charset="-122"/>
                <a:ea typeface="微软雅黑" panose="020B0503020204020204" charset="-122"/>
              </a:rPr>
              <a:t>我们可以通过”以</a:t>
            </a:r>
            <a:r>
              <a:rPr lang="en-US" altLang="zh-CN" sz="1200" dirty="0">
                <a:effectLst/>
                <a:latin typeface="微软雅黑" panose="020B0503020204020204" charset="-122"/>
                <a:ea typeface="微软雅黑" panose="020B0503020204020204" charset="-122"/>
              </a:rPr>
              <a:t>X</a:t>
            </a:r>
            <a:r>
              <a:rPr lang="zh-CN" altLang="en-US" sz="1200" dirty="0">
                <a:effectLst/>
                <a:latin typeface="微软雅黑" panose="020B0503020204020204" charset="-122"/>
                <a:ea typeface="微软雅黑" panose="020B0503020204020204" charset="-122"/>
              </a:rPr>
              <a:t>为条件“的操作，来消除这种虚假的关联，</a:t>
            </a:r>
            <a:r>
              <a:rPr lang="en-US" altLang="zh-CN" sz="1200" dirty="0">
                <a:effectLst/>
                <a:latin typeface="微软雅黑" panose="020B0503020204020204" charset="-122"/>
                <a:ea typeface="微软雅黑" panose="020B0503020204020204" charset="-122"/>
              </a:rPr>
              <a:t>Y</a:t>
            </a:r>
            <a:r>
              <a:rPr lang="zh-CN" altLang="en-US" sz="1200" dirty="0">
                <a:effectLst/>
                <a:latin typeface="微软雅黑" panose="020B0503020204020204" charset="-122"/>
                <a:ea typeface="微软雅黑" panose="020B0503020204020204" charset="-122"/>
              </a:rPr>
              <a:t>和</a:t>
            </a:r>
            <a:r>
              <a:rPr lang="en-US" altLang="zh-CN" sz="1200" dirty="0">
                <a:effectLst/>
                <a:latin typeface="微软雅黑" panose="020B0503020204020204" charset="-122"/>
                <a:ea typeface="微软雅黑" panose="020B0503020204020204" charset="-122"/>
              </a:rPr>
              <a:t>Z</a:t>
            </a:r>
            <a:r>
              <a:rPr lang="zh-CN" altLang="en-US" sz="1200" dirty="0">
                <a:effectLst/>
                <a:latin typeface="微软雅黑" panose="020B0503020204020204" charset="-122"/>
                <a:ea typeface="微软雅黑" panose="020B0503020204020204" charset="-122"/>
              </a:rPr>
              <a:t>就是独立的了。</a:t>
            </a:r>
            <a:endParaRPr lang="en-US" altLang="zh-CN" sz="1200" dirty="0">
              <a:effectLst/>
              <a:latin typeface="微软雅黑" panose="020B0503020204020204" charset="-122"/>
              <a:ea typeface="微软雅黑" panose="020B0503020204020204" charset="-122"/>
            </a:endParaRPr>
          </a:p>
          <a:p>
            <a:r>
              <a:rPr lang="en-US" altLang="zh-CN" sz="1200" dirty="0">
                <a:effectLst/>
                <a:latin typeface="微软雅黑" panose="020B0503020204020204" charset="-122"/>
                <a:ea typeface="微软雅黑" panose="020B0503020204020204" charset="-122"/>
              </a:rPr>
              <a:t>2.</a:t>
            </a:r>
            <a:r>
              <a:rPr lang="zh-CN" altLang="en-US" sz="1200" dirty="0">
                <a:effectLst/>
                <a:latin typeface="微软雅黑" panose="020B0503020204020204" charset="-122"/>
                <a:ea typeface="微软雅黑" panose="020B0503020204020204" charset="-122"/>
              </a:rPr>
              <a:t>随机化实验：</a:t>
            </a:r>
            <a:r>
              <a:rPr lang="zh-CN" altLang="en-US" sz="1800" dirty="0">
                <a:effectLst/>
              </a:rPr>
              <a:t>因为随机试验符合概率分布，使得试验组和对照组中个体的混淆变量的分布相同，因此</a:t>
            </a:r>
            <a:r>
              <a:rPr lang="en-US" altLang="zh-CN" sz="1800" dirty="0">
                <a:effectLst/>
              </a:rPr>
              <a:t>outcome</a:t>
            </a:r>
            <a:r>
              <a:rPr lang="zh-CN" altLang="en-US" sz="1800" dirty="0">
                <a:effectLst/>
              </a:rPr>
              <a:t>的变化就可以归咎于来自</a:t>
            </a:r>
            <a:r>
              <a:rPr lang="en-US" altLang="zh-CN" sz="1800" dirty="0">
                <a:effectLst/>
              </a:rPr>
              <a:t>treatment</a:t>
            </a:r>
            <a:r>
              <a:rPr lang="zh-CN" altLang="en-US" sz="1800" dirty="0">
                <a:effectLst/>
              </a:rPr>
              <a:t>的影响。</a:t>
            </a:r>
            <a:r>
              <a:rPr lang="zh-CN" altLang="en-US" dirty="0"/>
              <a:t> </a:t>
            </a:r>
            <a:endParaRPr lang="en-US" altLang="zh-CN" dirty="0"/>
          </a:p>
          <a:p>
            <a:r>
              <a:rPr lang="zh-CN" altLang="en-US" sz="1800" dirty="0">
                <a:solidFill>
                  <a:srgbClr val="333333"/>
                </a:solidFill>
                <a:effectLst/>
                <a:latin typeface="微软雅黑" panose="020B0503020204020204" charset="-122"/>
                <a:ea typeface="微软雅黑" panose="020B0503020204020204" charset="-122"/>
              </a:rPr>
              <a:t>总之要使各处理组非实验因素的条件均衡一致，以抵消这些非实验因素对实验结果的影响（消除偏倚）。强调实验设计要遵守随机化原则，还有一个理由，就是只有合乎随机原则的资料才能正确应用数理统计上的各种分析方法（</a:t>
            </a:r>
            <a:r>
              <a:rPr lang="zh-CN" altLang="en-US" sz="1800" dirty="0">
                <a:solidFill>
                  <a:srgbClr val="333333"/>
                </a:solidFill>
                <a:effectLst/>
                <a:highlight>
                  <a:srgbClr val="FFFF00"/>
                </a:highlight>
                <a:latin typeface="微软雅黑" panose="020B0503020204020204" charset="-122"/>
                <a:ea typeface="微软雅黑" panose="020B0503020204020204" charset="-122"/>
              </a:rPr>
              <a:t>量化不确定性</a:t>
            </a:r>
            <a:r>
              <a:rPr lang="zh-CN" altLang="en-US" sz="1800" dirty="0">
                <a:solidFill>
                  <a:srgbClr val="333333"/>
                </a:solidFill>
                <a:effectLst/>
                <a:latin typeface="微软雅黑" panose="020B0503020204020204" charset="-122"/>
                <a:ea typeface="微软雅黑" panose="020B0503020204020204" charset="-122"/>
              </a:rPr>
              <a:t>）</a:t>
            </a:r>
            <a:r>
              <a:rPr lang="zh-CN" altLang="en-US" dirty="0"/>
              <a:t> 。</a:t>
            </a:r>
            <a:endParaRPr lang="en-US" altLang="zh-CN" dirty="0"/>
          </a:p>
          <a:p>
            <a:endParaRPr lang="zh-CN" altLang="en-US" dirty="0">
              <a:solidFill>
                <a:srgbClr val="47393A"/>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47393A"/>
                </a:solidFill>
                <a:latin typeface="微软雅黑" panose="020B0503020204020204" charset="-122"/>
                <a:ea typeface="微软雅黑" panose="020B0503020204020204" charset="-122"/>
              </a:rPr>
              <a:t>意图是：区分两种图结构的不同，辛普森悖论灵活的解决方式</a:t>
            </a:r>
            <a:endParaRPr lang="zh-CN" altLang="en-US" dirty="0">
              <a:solidFill>
                <a:srgbClr val="47393A"/>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47393A"/>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47393A"/>
                </a:solidFill>
                <a:latin typeface="微软雅黑" panose="020B0503020204020204" charset="-122"/>
                <a:ea typeface="微软雅黑" panose="020B0503020204020204" charset="-122"/>
              </a:rPr>
              <a:t>因果发现</a:t>
            </a:r>
            <a:r>
              <a:rPr lang="en-US" altLang="zh-CN" dirty="0">
                <a:solidFill>
                  <a:srgbClr val="47393A"/>
                </a:solidFill>
                <a:latin typeface="微软雅黑" panose="020B0503020204020204" charset="-122"/>
                <a:ea typeface="微软雅黑" panose="020B0503020204020204" charset="-122"/>
              </a:rPr>
              <a:t>-</a:t>
            </a:r>
            <a:endParaRPr lang="zh-CN" altLang="en-US" dirty="0">
              <a:solidFill>
                <a:srgbClr val="47393A"/>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effectLst/>
              </a:rPr>
              <a:t>如果我们对一个变量进行干预，即</a:t>
            </a:r>
            <a:r>
              <a:rPr lang="en-US" altLang="zh-CN" sz="1200" dirty="0">
                <a:effectLst/>
              </a:rPr>
              <a:t>do()</a:t>
            </a:r>
            <a:r>
              <a:rPr lang="zh-CN" altLang="en-US" sz="1200" dirty="0">
                <a:effectLst/>
              </a:rPr>
              <a:t>，那么指向该变量的所有边</a:t>
            </a:r>
            <a:r>
              <a:rPr lang="en-US" altLang="zh-CN" sz="1200" dirty="0">
                <a:effectLst/>
              </a:rPr>
              <a:t>edges</a:t>
            </a:r>
            <a:r>
              <a:rPr lang="zh-CN" altLang="en-US" sz="1200" dirty="0">
                <a:effectLst/>
              </a:rPr>
              <a:t>都将被移除，对应的关系也不复存在。</a:t>
            </a:r>
            <a:r>
              <a:rPr lang="zh-CN" altLang="en-US" dirty="0"/>
              <a:t> </a:t>
            </a:r>
            <a:endParaRPr lang="zh-CN" altLang="en-US" dirty="0">
              <a:solidFill>
                <a:srgbClr val="47393A"/>
              </a:solidFill>
              <a:latin typeface="微软雅黑" panose="020B0503020204020204" charset="-122"/>
              <a:ea typeface="微软雅黑" panose="020B0503020204020204" charset="-122"/>
            </a:endParaRPr>
          </a:p>
          <a:p>
            <a:endParaRPr lang="zh-CN" altLang="en-US" dirty="0">
              <a:solidFill>
                <a:srgbClr val="47393A"/>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47393A"/>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effectLst/>
              </a:rPr>
              <a:t>如果我们对一个变量进行干预，即</a:t>
            </a:r>
            <a:r>
              <a:rPr lang="en-US" altLang="zh-CN" sz="1200" dirty="0">
                <a:effectLst/>
              </a:rPr>
              <a:t>do()</a:t>
            </a:r>
            <a:r>
              <a:rPr lang="zh-CN" altLang="en-US" sz="1200" dirty="0">
                <a:effectLst/>
              </a:rPr>
              <a:t>，那么指向该变量的所有边</a:t>
            </a:r>
            <a:r>
              <a:rPr lang="en-US" altLang="zh-CN" sz="1200" dirty="0">
                <a:effectLst/>
              </a:rPr>
              <a:t>edges</a:t>
            </a:r>
            <a:r>
              <a:rPr lang="zh-CN" altLang="en-US" sz="1200" dirty="0">
                <a:effectLst/>
              </a:rPr>
              <a:t>都将被移除，对应的关系也不复存在。</a:t>
            </a:r>
            <a:r>
              <a:rPr lang="zh-CN" altLang="en-US" dirty="0"/>
              <a:t> </a:t>
            </a:r>
            <a:endParaRPr lang="zh-CN" altLang="en-US" dirty="0">
              <a:solidFill>
                <a:srgbClr val="47393A"/>
              </a:solidFill>
              <a:latin typeface="微软雅黑" panose="020B0503020204020204" charset="-122"/>
              <a:ea typeface="微软雅黑" panose="020B0503020204020204" charset="-122"/>
            </a:endParaRPr>
          </a:p>
          <a:p>
            <a:endParaRPr lang="en-US" altLang="zh-CN" dirty="0">
              <a:effectLst/>
              <a:latin typeface="Arial" panose="020B0604020202020204" pitchFamily="34" charset="0"/>
            </a:endParaRPr>
          </a:p>
          <a:p>
            <a:r>
              <a:rPr lang="zh-CN" altLang="en-US" dirty="0">
                <a:effectLst/>
                <a:latin typeface="Arial" panose="020B0604020202020204" pitchFamily="34" charset="0"/>
              </a:rPr>
              <a:t>第二个公式中，条件概率</a:t>
            </a:r>
            <a:r>
              <a:rPr lang="en-US" altLang="zh-CN" dirty="0">
                <a:effectLst/>
                <a:latin typeface="Arial" panose="020B0604020202020204" pitchFamily="34" charset="0"/>
              </a:rPr>
              <a:t>P</a:t>
            </a:r>
            <a:r>
              <a:rPr lang="zh-CN" altLang="en-US" dirty="0">
                <a:effectLst/>
                <a:latin typeface="Arial" panose="020B0604020202020204" pitchFamily="34" charset="0"/>
              </a:rPr>
              <a:t>（</a:t>
            </a:r>
            <a:r>
              <a:rPr lang="en-US" altLang="zh-CN" dirty="0">
                <a:effectLst/>
                <a:latin typeface="Arial" panose="020B0604020202020204" pitchFamily="34" charset="0"/>
              </a:rPr>
              <a:t>Y=Y|Z=Z</a:t>
            </a:r>
            <a:r>
              <a:rPr lang="zh-CN" altLang="en-US" dirty="0">
                <a:effectLst/>
                <a:latin typeface="Arial" panose="020B0604020202020204" pitchFamily="34" charset="0"/>
              </a:rPr>
              <a:t>，</a:t>
            </a:r>
            <a:r>
              <a:rPr lang="en-US" altLang="zh-CN" dirty="0">
                <a:effectLst/>
                <a:latin typeface="Arial" panose="020B0604020202020204" pitchFamily="34" charset="0"/>
              </a:rPr>
              <a:t>X=X</a:t>
            </a:r>
            <a:r>
              <a:rPr lang="zh-CN" altLang="en-US" dirty="0">
                <a:effectLst/>
                <a:latin typeface="Arial" panose="020B0604020202020204" pitchFamily="34" charset="0"/>
              </a:rPr>
              <a:t>）是不变的，因为</a:t>
            </a:r>
            <a:r>
              <a:rPr lang="en-US" altLang="zh-CN" dirty="0">
                <a:effectLst/>
                <a:latin typeface="Arial" panose="020B0604020202020204" pitchFamily="34" charset="0"/>
              </a:rPr>
              <a:t>Y</a:t>
            </a:r>
            <a:r>
              <a:rPr lang="zh-CN" altLang="en-US" dirty="0">
                <a:effectLst/>
                <a:latin typeface="Arial" panose="020B0604020202020204" pitchFamily="34" charset="0"/>
              </a:rPr>
              <a:t>响应</a:t>
            </a:r>
            <a:r>
              <a:rPr lang="en-US" altLang="zh-CN" dirty="0">
                <a:effectLst/>
                <a:latin typeface="Arial" panose="020B0604020202020204" pitchFamily="34" charset="0"/>
              </a:rPr>
              <a:t>X</a:t>
            </a:r>
            <a:r>
              <a:rPr lang="zh-CN" altLang="en-US" dirty="0">
                <a:effectLst/>
                <a:latin typeface="Arial" panose="020B0604020202020204" pitchFamily="34" charset="0"/>
              </a:rPr>
              <a:t>和</a:t>
            </a:r>
            <a:r>
              <a:rPr lang="en-US" altLang="zh-CN" dirty="0">
                <a:effectLst/>
                <a:latin typeface="Arial" panose="020B0604020202020204" pitchFamily="34" charset="0"/>
              </a:rPr>
              <a:t>Z</a:t>
            </a:r>
            <a:r>
              <a:rPr lang="zh-CN" altLang="en-US" dirty="0">
                <a:effectLst/>
                <a:latin typeface="Arial" panose="020B0604020202020204" pitchFamily="34" charset="0"/>
              </a:rPr>
              <a:t>，</a:t>
            </a:r>
            <a:r>
              <a:rPr lang="en-US" altLang="zh-CN" dirty="0">
                <a:effectLst/>
                <a:latin typeface="Arial" panose="020B0604020202020204" pitchFamily="34" charset="0"/>
              </a:rPr>
              <a:t>Y=f</a:t>
            </a:r>
            <a:r>
              <a:rPr lang="zh-CN" altLang="en-US" dirty="0">
                <a:effectLst/>
                <a:latin typeface="Arial" panose="020B0604020202020204" pitchFamily="34" charset="0"/>
              </a:rPr>
              <a:t>（</a:t>
            </a:r>
            <a:r>
              <a:rPr lang="en-US" altLang="zh-CN" dirty="0">
                <a:effectLst/>
                <a:latin typeface="Arial" panose="020B0604020202020204" pitchFamily="34" charset="0"/>
              </a:rPr>
              <a:t>X</a:t>
            </a:r>
            <a:r>
              <a:rPr lang="zh-CN" altLang="en-US" dirty="0">
                <a:effectLst/>
                <a:latin typeface="Arial" panose="020B0604020202020204" pitchFamily="34" charset="0"/>
              </a:rPr>
              <a:t>，</a:t>
            </a:r>
            <a:r>
              <a:rPr lang="en-US" altLang="zh-CN" dirty="0">
                <a:effectLst/>
                <a:latin typeface="Arial" panose="020B0604020202020204" pitchFamily="34" charset="0"/>
              </a:rPr>
              <a:t>Z</a:t>
            </a:r>
            <a:r>
              <a:rPr lang="zh-CN" altLang="en-US" dirty="0">
                <a:effectLst/>
                <a:latin typeface="Arial" panose="020B0604020202020204" pitchFamily="34" charset="0"/>
              </a:rPr>
              <a:t>，</a:t>
            </a:r>
            <a:r>
              <a:rPr lang="en-US" altLang="zh-CN" dirty="0" err="1">
                <a:effectLst/>
                <a:latin typeface="Arial" panose="020B0604020202020204" pitchFamily="34" charset="0"/>
              </a:rPr>
              <a:t>uY</a:t>
            </a:r>
            <a:r>
              <a:rPr lang="zh-CN" altLang="en-US" dirty="0">
                <a:effectLst/>
                <a:latin typeface="Arial" panose="020B0604020202020204" pitchFamily="34" charset="0"/>
              </a:rPr>
              <a:t>）的过程保持不变，无论</a:t>
            </a:r>
            <a:r>
              <a:rPr lang="en-US" altLang="zh-CN" dirty="0">
                <a:effectLst/>
                <a:latin typeface="Arial" panose="020B0604020202020204" pitchFamily="34" charset="0"/>
              </a:rPr>
              <a:t>X</a:t>
            </a:r>
            <a:r>
              <a:rPr lang="zh-CN" altLang="en-US" dirty="0">
                <a:effectLst/>
                <a:latin typeface="Arial" panose="020B0604020202020204" pitchFamily="34" charset="0"/>
              </a:rPr>
              <a:t>是自发变化还是故意操纵。因此，我们可以写出两个不变的方程。</a:t>
            </a:r>
            <a:endParaRPr lang="en-US" altLang="zh-CN"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effectLst/>
                <a:latin typeface="Arial" panose="020B0604020202020204" pitchFamily="34" charset="0"/>
              </a:rPr>
              <a:t>第三个公式中，因为确定</a:t>
            </a:r>
            <a:r>
              <a:rPr lang="en-US" altLang="zh-CN" dirty="0">
                <a:effectLst/>
                <a:latin typeface="Arial" panose="020B0604020202020204" pitchFamily="34" charset="0"/>
              </a:rPr>
              <a:t>Z</a:t>
            </a:r>
            <a:r>
              <a:rPr lang="zh-CN" altLang="en-US" dirty="0">
                <a:effectLst/>
                <a:latin typeface="Arial" panose="020B0604020202020204" pitchFamily="34" charset="0"/>
              </a:rPr>
              <a:t>的过程不受从</a:t>
            </a:r>
            <a:r>
              <a:rPr lang="en-US" altLang="zh-CN" dirty="0">
                <a:effectLst/>
                <a:latin typeface="Arial" panose="020B0604020202020204" pitchFamily="34" charset="0"/>
              </a:rPr>
              <a:t>Z</a:t>
            </a:r>
            <a:r>
              <a:rPr lang="zh-CN" altLang="en-US" dirty="0">
                <a:effectLst/>
                <a:latin typeface="Arial" panose="020B0604020202020204" pitchFamily="34" charset="0"/>
              </a:rPr>
              <a:t>到</a:t>
            </a:r>
            <a:r>
              <a:rPr lang="en-US" altLang="zh-CN" dirty="0">
                <a:effectLst/>
                <a:latin typeface="Arial" panose="020B0604020202020204" pitchFamily="34" charset="0"/>
              </a:rPr>
              <a:t>X</a:t>
            </a:r>
            <a:r>
              <a:rPr lang="zh-CN" altLang="en-US" dirty="0">
                <a:effectLst/>
                <a:latin typeface="Arial" panose="020B0604020202020204" pitchFamily="34" charset="0"/>
              </a:rPr>
              <a:t>的箭头的影响。在我们的示例中，这意味着男性和女性的比例在干预前后保持不变。</a:t>
            </a:r>
            <a:endParaRPr lang="en-US" altLang="zh-CN" dirty="0">
              <a:effectLst/>
              <a:latin typeface="Arial" panose="020B0604020202020204" pitchFamily="34" charset="0"/>
            </a:endParaRPr>
          </a:p>
          <a:p>
            <a:endParaRPr lang="en-US" altLang="zh-CN" dirty="0">
              <a:solidFill>
                <a:srgbClr val="47393A"/>
              </a:solidFill>
              <a:effectLst/>
              <a:latin typeface="Arial" panose="020B0604020202020204" pitchFamily="34" charset="0"/>
              <a:ea typeface="微软雅黑" panose="020B0503020204020204" charset="-122"/>
            </a:endParaRPr>
          </a:p>
          <a:p>
            <a:r>
              <a:rPr lang="zh-CN" altLang="en-US" dirty="0">
                <a:effectLst/>
                <a:latin typeface="Arial" panose="020B0604020202020204" pitchFamily="34" charset="0"/>
              </a:rPr>
              <a:t>它计算</a:t>
            </a:r>
            <a:r>
              <a:rPr lang="en-US" altLang="zh-CN" dirty="0">
                <a:effectLst/>
                <a:latin typeface="Arial" panose="020B0604020202020204" pitchFamily="34" charset="0"/>
              </a:rPr>
              <a:t>z</a:t>
            </a:r>
            <a:r>
              <a:rPr lang="zh-CN" altLang="en-US" dirty="0">
                <a:effectLst/>
                <a:latin typeface="Arial" panose="020B0604020202020204" pitchFamily="34" charset="0"/>
              </a:rPr>
              <a:t>在取每个值的情况下，</a:t>
            </a:r>
            <a:r>
              <a:rPr lang="en-US" altLang="zh-CN" dirty="0">
                <a:effectLst/>
                <a:latin typeface="Arial" panose="020B0604020202020204" pitchFamily="34" charset="0"/>
              </a:rPr>
              <a:t>X</a:t>
            </a:r>
            <a:r>
              <a:rPr lang="zh-CN" altLang="en-US" dirty="0">
                <a:effectLst/>
                <a:latin typeface="Arial" panose="020B0604020202020204" pitchFamily="34" charset="0"/>
              </a:rPr>
              <a:t>和</a:t>
            </a:r>
            <a:r>
              <a:rPr lang="en-US" altLang="zh-CN" dirty="0">
                <a:effectLst/>
                <a:latin typeface="Arial" panose="020B0604020202020204" pitchFamily="34" charset="0"/>
              </a:rPr>
              <a:t>Y</a:t>
            </a:r>
            <a:r>
              <a:rPr lang="zh-CN" altLang="en-US" dirty="0">
                <a:effectLst/>
                <a:latin typeface="Arial" panose="020B0604020202020204" pitchFamily="34" charset="0"/>
              </a:rPr>
              <a:t>之间的关联，然后对这些值进行平均。该程序称为“调整</a:t>
            </a:r>
            <a:r>
              <a:rPr lang="en-US" altLang="zh-CN" dirty="0">
                <a:effectLst/>
                <a:latin typeface="Arial" panose="020B0604020202020204" pitchFamily="34" charset="0"/>
              </a:rPr>
              <a:t>Z”</a:t>
            </a:r>
            <a:r>
              <a:rPr lang="zh-CN" altLang="en-US" dirty="0">
                <a:effectLst/>
                <a:latin typeface="Arial" panose="020B0604020202020204" pitchFamily="34" charset="0"/>
              </a:rPr>
              <a:t>或“控制</a:t>
            </a:r>
            <a:r>
              <a:rPr lang="en-US" altLang="zh-CN" dirty="0">
                <a:effectLst/>
                <a:latin typeface="Arial" panose="020B0604020202020204" pitchFamily="34" charset="0"/>
              </a:rPr>
              <a:t>Z” </a:t>
            </a:r>
            <a:endParaRPr lang="zh-CN" altLang="en-US" dirty="0">
              <a:solidFill>
                <a:srgbClr val="47393A"/>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如果我们要知道两个变量间的因果关系，比如 </a:t>
            </a:r>
            <a:r>
              <a:rPr lang="en-US" altLang="zh-CN" b="0" i="0" dirty="0">
                <a:solidFill>
                  <a:srgbClr val="121212"/>
                </a:solidFill>
                <a:effectLst/>
                <a:latin typeface="-apple-system"/>
              </a:rPr>
              <a:t>X </a:t>
            </a:r>
            <a:r>
              <a:rPr lang="zh-CN" altLang="en-US" b="0" i="0" dirty="0">
                <a:solidFill>
                  <a:srgbClr val="121212"/>
                </a:solidFill>
                <a:effectLst/>
                <a:latin typeface="-apple-system"/>
              </a:rPr>
              <a:t>对 </a:t>
            </a:r>
            <a:r>
              <a:rPr lang="en-US" altLang="zh-CN" b="0" i="0" dirty="0">
                <a:solidFill>
                  <a:srgbClr val="121212"/>
                </a:solidFill>
                <a:effectLst/>
                <a:latin typeface="-apple-system"/>
              </a:rPr>
              <a:t>Y </a:t>
            </a:r>
            <a:r>
              <a:rPr lang="zh-CN" altLang="en-US" b="0" i="0" dirty="0">
                <a:solidFill>
                  <a:srgbClr val="121212"/>
                </a:solidFill>
                <a:effectLst/>
                <a:latin typeface="-apple-system"/>
              </a:rPr>
              <a:t>的因果关系，那么我们可以通过调整 </a:t>
            </a:r>
            <a:r>
              <a:rPr lang="en-US" altLang="zh-CN" b="0" i="0" dirty="0">
                <a:solidFill>
                  <a:srgbClr val="121212"/>
                </a:solidFill>
                <a:effectLst/>
                <a:latin typeface="-apple-system"/>
              </a:rPr>
              <a:t>X </a:t>
            </a:r>
            <a:r>
              <a:rPr lang="zh-CN" altLang="en-US" b="0" i="0" dirty="0">
                <a:solidFill>
                  <a:srgbClr val="121212"/>
                </a:solidFill>
                <a:effectLst/>
                <a:latin typeface="-apple-system"/>
              </a:rPr>
              <a:t>的父节点（集）来进行。但是很多时候我们</a:t>
            </a:r>
            <a:r>
              <a:rPr lang="zh-CN" altLang="en-US" b="1" i="0" dirty="0">
                <a:solidFill>
                  <a:srgbClr val="121212"/>
                </a:solidFill>
                <a:effectLst/>
                <a:latin typeface="-apple-system"/>
              </a:rPr>
              <a:t>并不能观测所有需要知道的父节点（集）</a:t>
            </a:r>
            <a:r>
              <a:rPr lang="zh-CN" altLang="en-US" b="0" i="0" dirty="0">
                <a:solidFill>
                  <a:srgbClr val="121212"/>
                </a:solidFill>
                <a:effectLst/>
                <a:latin typeface="-apple-system"/>
              </a:rPr>
              <a:t>。所以我们必须诉诸其他节点来分析因果关系。</a:t>
            </a:r>
            <a:r>
              <a:rPr lang="zh-CN" altLang="en-US" b="1" i="0" dirty="0">
                <a:solidFill>
                  <a:srgbClr val="121212"/>
                </a:solidFill>
                <a:effectLst/>
                <a:latin typeface="-apple-system"/>
              </a:rPr>
              <a:t>后门准则</a:t>
            </a:r>
            <a:r>
              <a:rPr lang="zh-CN" altLang="en-US" b="0" i="0" dirty="0">
                <a:solidFill>
                  <a:srgbClr val="121212"/>
                </a:solidFill>
                <a:effectLst/>
                <a:latin typeface="-apple-system"/>
              </a:rPr>
              <a:t>就是其中一种重要的方法。</a:t>
            </a:r>
            <a:endParaRPr lang="en-US" altLang="zh-CN" b="0" i="0" dirty="0">
              <a:solidFill>
                <a:srgbClr val="121212"/>
              </a:solidFill>
              <a:effectLst/>
              <a:latin typeface="-apple-system"/>
            </a:endParaRPr>
          </a:p>
          <a:p>
            <a:endParaRPr lang="en-US" altLang="zh-CN" b="0" i="0" dirty="0">
              <a:solidFill>
                <a:srgbClr val="121212"/>
              </a:solidFill>
              <a:effectLst/>
              <a:latin typeface="-apple-system"/>
              <a:ea typeface="微软雅黑" panose="020B0503020204020204" charset="-122"/>
            </a:endParaRPr>
          </a:p>
          <a:p>
            <a:endParaRPr lang="en-US" altLang="zh-CN" b="0" i="0" dirty="0">
              <a:solidFill>
                <a:srgbClr val="121212"/>
              </a:solidFill>
              <a:effectLst/>
              <a:latin typeface="-apple-system"/>
              <a:ea typeface="微软雅黑" panose="020B0503020204020204" charset="-122"/>
            </a:endParaRPr>
          </a:p>
          <a:p>
            <a:r>
              <a:rPr lang="zh-CN" altLang="en-US" b="0" i="0" dirty="0">
                <a:solidFill>
                  <a:srgbClr val="121212"/>
                </a:solidFill>
                <a:effectLst/>
                <a:latin typeface="-apple-system"/>
                <a:ea typeface="微软雅黑" panose="020B0503020204020204" charset="-122"/>
              </a:rPr>
              <a:t>新的得到的这个公式揭露了两个点：</a:t>
            </a:r>
            <a:endParaRPr lang="en-US" altLang="zh-CN" b="0" i="0" dirty="0">
              <a:solidFill>
                <a:srgbClr val="121212"/>
              </a:solidFill>
              <a:effectLst/>
              <a:latin typeface="-apple-system"/>
              <a:ea typeface="微软雅黑" panose="020B0503020204020204" charset="-122"/>
            </a:endParaRPr>
          </a:p>
          <a:p>
            <a:r>
              <a:rPr lang="en-US" altLang="zh-CN" b="0" i="0" dirty="0">
                <a:solidFill>
                  <a:srgbClr val="121212"/>
                </a:solidFill>
                <a:effectLst/>
                <a:latin typeface="-apple-system"/>
                <a:ea typeface="微软雅黑" panose="020B0503020204020204" charset="-122"/>
              </a:rPr>
              <a:t>1.</a:t>
            </a:r>
            <a:r>
              <a:rPr lang="zh-CN" altLang="en-US" b="0" i="0" dirty="0">
                <a:solidFill>
                  <a:srgbClr val="121212"/>
                </a:solidFill>
                <a:effectLst/>
                <a:latin typeface="-apple-system"/>
                <a:ea typeface="微软雅黑" panose="020B0503020204020204" charset="-122"/>
              </a:rPr>
              <a:t>选择不唯一性，即只要是这一条通路上符合后门准则的变量，我们选择调整该变量并不会影响结果。这个的好处就是我们可以选择更易获得的变量进行调整，以帮我们节省计算成本</a:t>
            </a:r>
            <a:endParaRPr lang="en-US" altLang="zh-CN" b="0" i="0" dirty="0">
              <a:solidFill>
                <a:srgbClr val="121212"/>
              </a:solidFill>
              <a:effectLst/>
              <a:latin typeface="-apple-system"/>
              <a:ea typeface="微软雅黑" panose="020B0503020204020204" charset="-122"/>
            </a:endParaRPr>
          </a:p>
          <a:p>
            <a:r>
              <a:rPr lang="en-US" altLang="zh-CN" b="0" i="0" dirty="0">
                <a:solidFill>
                  <a:srgbClr val="121212"/>
                </a:solidFill>
                <a:effectLst/>
                <a:latin typeface="-apple-system"/>
                <a:ea typeface="微软雅黑" panose="020B0503020204020204" charset="-122"/>
              </a:rPr>
              <a:t>2.</a:t>
            </a:r>
            <a:r>
              <a:rPr lang="zh-CN" altLang="en-US" b="0" i="0" dirty="0">
                <a:solidFill>
                  <a:srgbClr val="121212"/>
                </a:solidFill>
                <a:effectLst/>
                <a:latin typeface="-apple-system"/>
                <a:ea typeface="微软雅黑" panose="020B0503020204020204" charset="-122"/>
              </a:rPr>
              <a:t>可验证性，不同变量调整应得到同样的结果，那么我们可以以此性质来检验答案的合理性</a:t>
            </a:r>
            <a:endParaRPr lang="zh-CN" altLang="en-US" dirty="0">
              <a:solidFill>
                <a:srgbClr val="47393A"/>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91919"/>
                </a:solidFill>
                <a:effectLst/>
                <a:latin typeface="PingFang SC"/>
              </a:rPr>
              <a:t>我选择</a:t>
            </a:r>
            <a:r>
              <a:rPr lang="en-US" altLang="zh-CN" b="0" i="0" dirty="0">
                <a:solidFill>
                  <a:srgbClr val="191919"/>
                </a:solidFill>
                <a:effectLst/>
                <a:latin typeface="PingFang SC"/>
              </a:rPr>
              <a:t>《the why of book》,</a:t>
            </a:r>
            <a:r>
              <a:rPr lang="zh-CN" altLang="en-US" b="0" i="0" dirty="0">
                <a:solidFill>
                  <a:srgbClr val="191919"/>
                </a:solidFill>
                <a:effectLst/>
                <a:latin typeface="PingFang SC"/>
              </a:rPr>
              <a:t>他的中文版是</a:t>
            </a:r>
            <a:r>
              <a:rPr lang="en-US" altLang="zh-CN" b="0" i="0" dirty="0">
                <a:solidFill>
                  <a:srgbClr val="191919"/>
                </a:solidFill>
                <a:effectLst/>
                <a:latin typeface="PingFang SC"/>
              </a:rPr>
              <a:t>《</a:t>
            </a:r>
            <a:r>
              <a:rPr lang="zh-CN" altLang="en-US" b="0" i="0" dirty="0">
                <a:solidFill>
                  <a:srgbClr val="191919"/>
                </a:solidFill>
                <a:effectLst/>
                <a:latin typeface="PingFang SC"/>
              </a:rPr>
              <a:t>为什么：关于因果关系的新科学</a:t>
            </a:r>
            <a:r>
              <a:rPr lang="en-US" altLang="zh-CN" b="0" i="0" dirty="0">
                <a:solidFill>
                  <a:srgbClr val="191919"/>
                </a:solidFill>
                <a:effectLst/>
                <a:latin typeface="PingFang SC"/>
              </a:rPr>
              <a:t>》</a:t>
            </a: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91919"/>
                </a:solidFill>
                <a:effectLst/>
                <a:latin typeface="PingFang SC"/>
              </a:rPr>
              <a:t>这本书是因果推断和贝叶斯网络的创始人，图灵奖得主朱迪</a:t>
            </a:r>
            <a:r>
              <a:rPr lang="en-US" altLang="zh-CN" b="0" i="0" dirty="0">
                <a:solidFill>
                  <a:srgbClr val="191919"/>
                </a:solidFill>
                <a:effectLst/>
                <a:latin typeface="PingFang SC"/>
              </a:rPr>
              <a:t>·</a:t>
            </a:r>
            <a:r>
              <a:rPr lang="zh-CN" altLang="en-US" b="0" i="0" dirty="0">
                <a:solidFill>
                  <a:srgbClr val="191919"/>
                </a:solidFill>
                <a:effectLst/>
                <a:latin typeface="PingFang SC"/>
              </a:rPr>
              <a:t>珀尔和科普作家 达纳</a:t>
            </a:r>
            <a:r>
              <a:rPr lang="en-US" altLang="zh-CN" b="0" i="0" dirty="0">
                <a:solidFill>
                  <a:srgbClr val="191919"/>
                </a:solidFill>
                <a:effectLst/>
                <a:latin typeface="PingFang SC"/>
              </a:rPr>
              <a:t>·</a:t>
            </a:r>
            <a:r>
              <a:rPr lang="zh-CN" altLang="en-US" b="0" i="0" dirty="0">
                <a:solidFill>
                  <a:srgbClr val="191919"/>
                </a:solidFill>
                <a:effectLst/>
                <a:latin typeface="PingFang SC"/>
              </a:rPr>
              <a:t>麦肯齐合作完成的一本因果推断的入门书。</a:t>
            </a: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91919"/>
                </a:solidFill>
                <a:effectLst/>
                <a:latin typeface="PingFang SC"/>
              </a:rPr>
              <a:t>珀尔的核心观点就是我们人脑远比数据聪明，数据不了解因果，而人类的思维可以推断出因果。</a:t>
            </a: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charset="-122"/>
                <a:ea typeface="微软雅黑" panose="020B0503020204020204" charset="-122"/>
              </a:rPr>
              <a:t>即统计学关注总结数据，而因果推断关注于解释数据。</a:t>
            </a:r>
            <a:endParaRPr lang="en-US" altLang="zh-CN" sz="1200" dirty="0">
              <a:latin typeface="微软雅黑" panose="020B0503020204020204" charset="-122"/>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191919"/>
                </a:solidFill>
                <a:effectLst/>
                <a:latin typeface="PingFang SC"/>
              </a:rPr>
              <a:t> </a:t>
            </a:r>
            <a:r>
              <a:rPr lang="zh-CN" altLang="en-US" b="0" i="0" dirty="0">
                <a:solidFill>
                  <a:srgbClr val="191919"/>
                </a:solidFill>
                <a:effectLst/>
                <a:latin typeface="PingFang SC"/>
              </a:rPr>
              <a:t>因果推断（我认为是学科）的贡献：</a:t>
            </a: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91919"/>
                </a:solidFill>
                <a:effectLst/>
                <a:latin typeface="PingFang SC"/>
              </a:rPr>
              <a:t>贡献一、摩根说过“每一门蒸蒸日上的科学都是在其符号系统的基础上繁荣发展起来的”</a:t>
            </a: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121212"/>
                </a:solidFill>
                <a:effectLst/>
                <a:latin typeface="-apple-system"/>
              </a:rPr>
              <a:t>Pearl</a:t>
            </a:r>
            <a:r>
              <a:rPr lang="zh-CN" altLang="en-US" b="0" i="0" dirty="0">
                <a:solidFill>
                  <a:srgbClr val="121212"/>
                </a:solidFill>
                <a:effectLst/>
                <a:latin typeface="-apple-system"/>
              </a:rPr>
              <a:t>提到的第一个问题就是，统计学中对于因果性研究的语言是缺失。</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21212"/>
                </a:solidFill>
                <a:effectLst/>
                <a:latin typeface="-apple-system"/>
              </a:rPr>
              <a:t>为此，因果推断的正式提出</a:t>
            </a:r>
            <a:r>
              <a:rPr kumimoji="0" lang="zh-CN" altLang="en-US" sz="1200" b="0" i="0" u="none" strike="noStrike" kern="1200" cap="none" spc="0" normalizeH="0" baseline="0" noProof="0" dirty="0">
                <a:ln>
                  <a:noFill/>
                </a:ln>
                <a:effectLst/>
                <a:uLnTx/>
                <a:uFillTx/>
                <a:latin typeface="微软雅黑" panose="020B0503020204020204" charset="-122"/>
                <a:ea typeface="微软雅黑" panose="020B0503020204020204" charset="-122"/>
              </a:rPr>
              <a:t>描述因果的语言</a:t>
            </a:r>
            <a:r>
              <a:rPr kumimoji="0" lang="zh-CN" altLang="en-US" sz="1200" b="0" i="0" u="none" strike="noStrike" kern="1200" cap="none" spc="0" normalizeH="0" baseline="0" noProof="0" dirty="0">
                <a:ln>
                  <a:noFill/>
                </a:ln>
                <a:solidFill>
                  <a:srgbClr val="121212"/>
                </a:solidFill>
                <a:effectLst/>
                <a:uLnTx/>
                <a:uFillTx/>
                <a:latin typeface="-apple-system"/>
                <a:ea typeface="微软雅黑" panose="020B0503020204020204" charset="-122"/>
              </a:rPr>
              <a:t>。</a:t>
            </a:r>
            <a:r>
              <a:rPr lang="zh-CN" altLang="en-US" b="0" i="0" dirty="0">
                <a:solidFill>
                  <a:srgbClr val="121212"/>
                </a:solidFill>
                <a:effectLst/>
                <a:latin typeface="-apple-system"/>
              </a:rPr>
              <a:t>书中，</a:t>
            </a:r>
            <a:r>
              <a:rPr lang="en-US" altLang="zh-CN" b="0" i="0" dirty="0">
                <a:solidFill>
                  <a:srgbClr val="121212"/>
                </a:solidFill>
                <a:effectLst/>
                <a:latin typeface="-apple-system"/>
              </a:rPr>
              <a:t>Pearl</a:t>
            </a:r>
            <a:r>
              <a:rPr lang="zh-CN" altLang="en-US" b="0" i="0" dirty="0">
                <a:solidFill>
                  <a:srgbClr val="121212"/>
                </a:solidFill>
                <a:effectLst/>
                <a:latin typeface="-apple-system"/>
              </a:rPr>
              <a:t>介绍了多种表示因果的形式，例如</a:t>
            </a:r>
            <a:r>
              <a:rPr kumimoji="0" lang="zh-CN" altLang="en-US" sz="12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rPr>
              <a:t>因果图</a:t>
            </a:r>
            <a:r>
              <a:rPr kumimoji="0" lang="zh-CN" altLang="en-US" sz="1200" b="0" i="0" u="none" strike="noStrike" kern="1200" cap="none" spc="0" normalizeH="0" baseline="0" noProof="0" dirty="0">
                <a:ln>
                  <a:noFill/>
                </a:ln>
                <a:effectLst/>
                <a:uLnTx/>
                <a:uFillTx/>
                <a:latin typeface="微软雅黑" panose="020B0503020204020204" charset="-122"/>
                <a:ea typeface="微软雅黑" panose="020B0503020204020204" charset="-122"/>
              </a:rPr>
              <a:t>、</a:t>
            </a:r>
            <a:r>
              <a:rPr kumimoji="0" lang="en-US" altLang="zh-CN" sz="12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rPr>
              <a:t>SCM</a:t>
            </a:r>
            <a:r>
              <a:rPr kumimoji="0" lang="zh-CN" altLang="en-US" sz="1200" b="0" i="0" u="none" strike="noStrike" kern="1200" cap="none" spc="0" normalizeH="0" baseline="0" noProof="0" dirty="0">
                <a:ln>
                  <a:noFill/>
                </a:ln>
                <a:effectLst/>
                <a:uLnTx/>
                <a:uFillTx/>
                <a:latin typeface="微软雅黑" panose="020B0503020204020204" charset="-122"/>
                <a:ea typeface="微软雅黑" panose="020B0503020204020204" charset="-122"/>
              </a:rPr>
              <a:t>、符号语言、方程</a:t>
            </a:r>
            <a:r>
              <a:rPr lang="zh-CN" altLang="en-US" b="0" i="0" dirty="0">
                <a:solidFill>
                  <a:srgbClr val="121212"/>
                </a:solidFill>
                <a:effectLst/>
                <a:latin typeface="-apple-system"/>
              </a:rPr>
              <a:t>等等，作者推崇的是因果图</a:t>
            </a:r>
            <a:r>
              <a:rPr lang="en-US" altLang="zh-CN" b="0" i="0" dirty="0">
                <a:solidFill>
                  <a:srgbClr val="121212"/>
                </a:solidFill>
                <a:effectLst/>
                <a:latin typeface="-apple-system"/>
              </a:rPr>
              <a:t>-SCM</a:t>
            </a:r>
            <a:r>
              <a:rPr lang="zh-CN" altLang="en-US" b="0" i="0" dirty="0">
                <a:solidFill>
                  <a:srgbClr val="121212"/>
                </a:solidFill>
                <a:effectLst/>
                <a:latin typeface="-apple-system"/>
              </a:rPr>
              <a:t>，也在后文做了大量的讲解。</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21212"/>
                </a:solidFill>
                <a:effectLst/>
                <a:latin typeface="-apple-system"/>
              </a:rPr>
              <a:t>贡献二、</a:t>
            </a:r>
            <a:r>
              <a:rPr kumimoji="0" lang="zh-CN" altLang="en-US" sz="1200" b="0" i="0" u="none" strike="noStrike" kern="1200" cap="none" spc="0" normalizeH="0" baseline="0" noProof="0" dirty="0">
                <a:ln>
                  <a:noFill/>
                </a:ln>
                <a:solidFill>
                  <a:srgbClr val="47393A"/>
                </a:solidFill>
                <a:effectLst/>
                <a:uLnTx/>
                <a:uFillTx/>
                <a:latin typeface="微软雅黑" panose="020B0503020204020204" charset="-122"/>
                <a:ea typeface="微软雅黑" panose="020B0503020204020204" charset="-122"/>
              </a:rPr>
              <a:t>解释了如何在</a:t>
            </a:r>
            <a:r>
              <a:rPr kumimoji="0" lang="zh-CN" altLang="en-US" sz="12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rPr>
              <a:t>不实际实施干预</a:t>
            </a:r>
            <a:r>
              <a:rPr kumimoji="0" lang="zh-CN" altLang="en-US" sz="1200" b="0" i="0" u="none" strike="noStrike" kern="1200" cap="none" spc="0" normalizeH="0" baseline="0" noProof="0" dirty="0">
                <a:ln>
                  <a:noFill/>
                </a:ln>
                <a:solidFill>
                  <a:srgbClr val="47393A"/>
                </a:solidFill>
                <a:effectLst/>
                <a:uLnTx/>
                <a:uFillTx/>
                <a:latin typeface="微软雅黑" panose="020B0503020204020204" charset="-122"/>
                <a:ea typeface="微软雅黑" panose="020B0503020204020204" charset="-122"/>
              </a:rPr>
              <a:t>的情况下预测干预的效果，即解决“反事实”问题。随后也会解释到。</a:t>
            </a:r>
            <a:endParaRPr kumimoji="0" lang="en-US" altLang="zh-CN" sz="1200" b="0" i="0" u="none" strike="noStrike" kern="1200" cap="none" spc="0" normalizeH="0" baseline="0" noProof="0" dirty="0">
              <a:ln>
                <a:noFill/>
              </a:ln>
              <a:solidFill>
                <a:srgbClr val="47393A"/>
              </a:solidFill>
              <a:effectLst/>
              <a:uLnTx/>
              <a:uFillTx/>
              <a:latin typeface="微软雅黑" panose="020B0503020204020204" charset="-122"/>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srgbClr val="47393A"/>
              </a:solidFill>
              <a:effectLst/>
              <a:uLnTx/>
              <a:uFillTx/>
              <a:latin typeface="微软雅黑" panose="020B0503020204020204" charset="-122"/>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191919"/>
              </a:solidFill>
              <a:effectLst/>
              <a:uLnTx/>
              <a:uFillTx/>
              <a:latin typeface="PingFang SC"/>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B3026D33-AFDE-40D5-A2E5-85BA02A6E70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这个例子的因果图如下图所示。遗憾的是，我们无法收集吸烟基因 </a:t>
            </a:r>
            <a:r>
              <a:rPr lang="en-US" altLang="zh-CN" b="0" i="0" dirty="0">
                <a:solidFill>
                  <a:srgbClr val="121212"/>
                </a:solidFill>
                <a:effectLst/>
                <a:latin typeface="-apple-system"/>
              </a:rPr>
              <a:t>U </a:t>
            </a:r>
            <a:r>
              <a:rPr lang="zh-CN" altLang="en-US" b="0" i="0" dirty="0">
                <a:solidFill>
                  <a:srgbClr val="121212"/>
                </a:solidFill>
                <a:effectLst/>
                <a:latin typeface="-apple-system"/>
              </a:rPr>
              <a:t>的数据，所以我们无法使用后门准则来阻断后门路径 </a:t>
            </a:r>
            <a:r>
              <a:rPr lang="en-US" altLang="zh-CN" b="0" i="0" dirty="0">
                <a:solidFill>
                  <a:srgbClr val="121212"/>
                </a:solidFill>
                <a:effectLst/>
                <a:latin typeface="-apple-system"/>
              </a:rPr>
              <a:t>X←U→Y </a:t>
            </a:r>
            <a:r>
              <a:rPr lang="zh-CN" altLang="en-US" b="0" i="0" dirty="0">
                <a:solidFill>
                  <a:srgbClr val="121212"/>
                </a:solidFill>
                <a:effectLst/>
                <a:latin typeface="-apple-system"/>
              </a:rPr>
              <a:t>。在这种情况下，我们可以引入前门准则：首先，我们观测“吸烟”对“焦油沉积”的平均因果效应；然后，我们观测“焦油沉积”对“癌症”的平均因果效应；最后我们将两者联立起来求出“吸烟”对“癌症”的因果效应。</a:t>
            </a:r>
            <a:endParaRPr lang="en-US" altLang="zh-CN" b="0" i="0" dirty="0">
              <a:solidFill>
                <a:srgbClr val="121212"/>
              </a:solidFill>
              <a:effectLst/>
              <a:latin typeface="-apple-system"/>
            </a:endParaRPr>
          </a:p>
          <a:p>
            <a:endParaRPr lang="en-US" altLang="zh-CN" b="0" i="0" dirty="0">
              <a:solidFill>
                <a:srgbClr val="121212"/>
              </a:solidFill>
              <a:effectLst/>
              <a:latin typeface="-apple-system"/>
              <a:ea typeface="微软雅黑" panose="020B0503020204020204" charset="-122"/>
            </a:endParaRPr>
          </a:p>
          <a:p>
            <a:pPr marL="228600" indent="-228600">
              <a:buAutoNum type="arabicPeriod"/>
            </a:pPr>
            <a:r>
              <a:rPr lang="zh-CN" altLang="en-US" b="0" i="0" dirty="0">
                <a:solidFill>
                  <a:srgbClr val="121212"/>
                </a:solidFill>
                <a:effectLst/>
                <a:latin typeface="-apple-system"/>
              </a:rPr>
              <a:t> </a:t>
            </a:r>
            <a:r>
              <a:rPr lang="en-US" altLang="zh-CN" b="0" i="0" dirty="0">
                <a:solidFill>
                  <a:srgbClr val="121212"/>
                </a:solidFill>
                <a:effectLst/>
                <a:latin typeface="-apple-system"/>
              </a:rPr>
              <a:t>X </a:t>
            </a:r>
            <a:r>
              <a:rPr lang="zh-CN" altLang="en-US" b="0" i="0" dirty="0">
                <a:solidFill>
                  <a:srgbClr val="121212"/>
                </a:solidFill>
                <a:effectLst/>
                <a:latin typeface="-apple-system"/>
              </a:rPr>
              <a:t>对 </a:t>
            </a:r>
            <a:r>
              <a:rPr lang="en-US" altLang="zh-CN" b="0" i="0" dirty="0">
                <a:solidFill>
                  <a:srgbClr val="121212"/>
                </a:solidFill>
                <a:effectLst/>
                <a:latin typeface="-apple-system"/>
              </a:rPr>
              <a:t>Z </a:t>
            </a:r>
            <a:r>
              <a:rPr lang="zh-CN" altLang="en-US" b="0" i="0" dirty="0">
                <a:solidFill>
                  <a:srgbClr val="121212"/>
                </a:solidFill>
                <a:effectLst/>
                <a:latin typeface="-apple-system"/>
              </a:rPr>
              <a:t>的因果效应是直接可以通过数据得到的，没有混杂，没有后门，也不需要用后门路径，所以直接可以得到</a:t>
            </a:r>
            <a:endParaRPr lang="en-US" altLang="zh-CN" b="0" i="0" dirty="0">
              <a:solidFill>
                <a:srgbClr val="121212"/>
              </a:solidFill>
              <a:effectLst/>
              <a:latin typeface="-apple-system"/>
              <a:ea typeface="微软雅黑" panose="020B0503020204020204" charset="-122"/>
            </a:endParaRPr>
          </a:p>
          <a:p>
            <a:pPr marL="228600" indent="-228600">
              <a:buAutoNum type="arabicPeriod"/>
            </a:pPr>
            <a:r>
              <a:rPr lang="zh-CN" altLang="en-US" b="0" i="0" dirty="0">
                <a:solidFill>
                  <a:srgbClr val="121212"/>
                </a:solidFill>
                <a:effectLst/>
                <a:latin typeface="-apple-system"/>
              </a:rPr>
              <a:t>接下来， </a:t>
            </a:r>
            <a:r>
              <a:rPr lang="en-US" altLang="zh-CN" b="0" i="0" dirty="0">
                <a:solidFill>
                  <a:srgbClr val="121212"/>
                </a:solidFill>
                <a:effectLst/>
                <a:latin typeface="-apple-system"/>
              </a:rPr>
              <a:t>Z </a:t>
            </a:r>
            <a:r>
              <a:rPr lang="zh-CN" altLang="en-US" b="0" i="0" dirty="0">
                <a:solidFill>
                  <a:srgbClr val="121212"/>
                </a:solidFill>
                <a:effectLst/>
                <a:latin typeface="-apple-system"/>
              </a:rPr>
              <a:t>对 </a:t>
            </a:r>
            <a:r>
              <a:rPr lang="en-US" altLang="zh-CN" b="0" i="0" dirty="0">
                <a:solidFill>
                  <a:srgbClr val="121212"/>
                </a:solidFill>
                <a:effectLst/>
                <a:latin typeface="-apple-system"/>
              </a:rPr>
              <a:t>Y </a:t>
            </a:r>
            <a:r>
              <a:rPr lang="zh-CN" altLang="en-US" b="0" i="0" dirty="0">
                <a:solidFill>
                  <a:srgbClr val="121212"/>
                </a:solidFill>
                <a:effectLst/>
                <a:latin typeface="-apple-system"/>
              </a:rPr>
              <a:t>的因果效应，两者存在一个共因 </a:t>
            </a:r>
            <a:r>
              <a:rPr lang="en-US" altLang="zh-CN" b="0" i="0" dirty="0">
                <a:solidFill>
                  <a:srgbClr val="121212"/>
                </a:solidFill>
                <a:effectLst/>
                <a:latin typeface="-apple-system"/>
              </a:rPr>
              <a:t>U </a:t>
            </a:r>
            <a:r>
              <a:rPr lang="zh-CN" altLang="en-US" b="0" i="0" dirty="0">
                <a:solidFill>
                  <a:srgbClr val="121212"/>
                </a:solidFill>
                <a:effectLst/>
                <a:latin typeface="-apple-system"/>
              </a:rPr>
              <a:t>，因此存在混杂，可以用后门路径调整，但由于 </a:t>
            </a:r>
            <a:r>
              <a:rPr lang="en-US" altLang="zh-CN" b="0" i="0" dirty="0">
                <a:solidFill>
                  <a:srgbClr val="121212"/>
                </a:solidFill>
                <a:effectLst/>
                <a:latin typeface="-apple-system"/>
              </a:rPr>
              <a:t>U </a:t>
            </a:r>
            <a:r>
              <a:rPr lang="zh-CN" altLang="en-US" b="0" i="0" dirty="0">
                <a:solidFill>
                  <a:srgbClr val="121212"/>
                </a:solidFill>
                <a:effectLst/>
                <a:latin typeface="-apple-system"/>
              </a:rPr>
              <a:t>是未观测的变量，所以我们对 </a:t>
            </a:r>
            <a:r>
              <a:rPr lang="en-US" altLang="zh-CN" b="0" i="0" dirty="0">
                <a:solidFill>
                  <a:srgbClr val="121212"/>
                </a:solidFill>
                <a:effectLst/>
                <a:latin typeface="-apple-system"/>
              </a:rPr>
              <a:t>X </a:t>
            </a:r>
            <a:r>
              <a:rPr lang="zh-CN" altLang="en-US" b="0" i="0" dirty="0">
                <a:solidFill>
                  <a:srgbClr val="121212"/>
                </a:solidFill>
                <a:effectLst/>
                <a:latin typeface="-apple-system"/>
              </a:rPr>
              <a:t>进行调整，即以 </a:t>
            </a:r>
            <a:r>
              <a:rPr lang="en-US" altLang="zh-CN" b="0" i="0" dirty="0">
                <a:solidFill>
                  <a:srgbClr val="121212"/>
                </a:solidFill>
                <a:effectLst/>
                <a:latin typeface="-apple-system"/>
              </a:rPr>
              <a:t>X </a:t>
            </a:r>
            <a:r>
              <a:rPr lang="zh-CN" altLang="en-US" b="0" i="0" dirty="0">
                <a:solidFill>
                  <a:srgbClr val="121212"/>
                </a:solidFill>
                <a:effectLst/>
                <a:latin typeface="-apple-system"/>
              </a:rPr>
              <a:t>为条件，来阻断 </a:t>
            </a:r>
            <a:r>
              <a:rPr lang="en-US" altLang="zh-CN" b="0" i="0" dirty="0">
                <a:solidFill>
                  <a:srgbClr val="121212"/>
                </a:solidFill>
                <a:effectLst/>
                <a:latin typeface="-apple-system"/>
              </a:rPr>
              <a:t>Z←X←U→Y </a:t>
            </a:r>
            <a:r>
              <a:rPr lang="zh-CN" altLang="en-US" b="0" i="0" dirty="0">
                <a:solidFill>
                  <a:srgbClr val="121212"/>
                </a:solidFill>
                <a:effectLst/>
                <a:latin typeface="-apple-system"/>
              </a:rPr>
              <a:t>，根据后门调整公式可得</a:t>
            </a:r>
            <a:endParaRPr lang="en-US" altLang="zh-CN" b="0" i="0" dirty="0">
              <a:solidFill>
                <a:srgbClr val="121212"/>
              </a:solidFill>
              <a:effectLst/>
              <a:latin typeface="-apple-system"/>
            </a:endParaRPr>
          </a:p>
          <a:p>
            <a:pPr marL="228600" indent="-228600">
              <a:buAutoNum type="arabicPeriod"/>
            </a:pPr>
            <a:endParaRPr lang="en-US" altLang="zh-CN" b="0" i="0" dirty="0">
              <a:solidFill>
                <a:srgbClr val="121212"/>
              </a:solidFill>
              <a:effectLst/>
              <a:latin typeface="-apple-system"/>
              <a:ea typeface="微软雅黑" panose="020B0503020204020204" charset="-122"/>
            </a:endParaRPr>
          </a:p>
          <a:p>
            <a:pPr marL="228600" indent="-228600">
              <a:buAutoNum type="arabicPeriod"/>
            </a:pPr>
            <a:r>
              <a:rPr lang="zh-CN" altLang="en-US" dirty="0">
                <a:hlinkClick r:id="rId3"/>
              </a:rPr>
              <a:t>因果推理初探（</a:t>
            </a:r>
            <a:r>
              <a:rPr lang="en-US" altLang="zh-CN" dirty="0">
                <a:hlinkClick r:id="rId3"/>
              </a:rPr>
              <a:t>5</a:t>
            </a:r>
            <a:r>
              <a:rPr lang="zh-CN" altLang="en-US" dirty="0">
                <a:hlinkClick r:id="rId3"/>
              </a:rPr>
              <a:t>）</a:t>
            </a:r>
            <a:r>
              <a:rPr lang="en-US" altLang="zh-CN" dirty="0">
                <a:hlinkClick r:id="rId3"/>
              </a:rPr>
              <a:t>——</a:t>
            </a:r>
            <a:r>
              <a:rPr lang="zh-CN" altLang="en-US" dirty="0">
                <a:hlinkClick r:id="rId3"/>
              </a:rPr>
              <a:t>干预工具（上） </a:t>
            </a:r>
            <a:r>
              <a:rPr lang="en-US" altLang="zh-CN" dirty="0">
                <a:hlinkClick r:id="rId3"/>
              </a:rPr>
              <a:t>- </a:t>
            </a:r>
            <a:r>
              <a:rPr lang="zh-CN" altLang="en-US" dirty="0">
                <a:hlinkClick r:id="rId3"/>
              </a:rPr>
              <a:t>知乎 </a:t>
            </a:r>
            <a:r>
              <a:rPr lang="en-US" altLang="zh-CN" dirty="0">
                <a:hlinkClick r:id="rId3"/>
              </a:rPr>
              <a:t>(zhihu.com)</a:t>
            </a:r>
            <a:endParaRPr lang="en-US" altLang="zh-CN" b="0" i="0" dirty="0">
              <a:solidFill>
                <a:srgbClr val="121212"/>
              </a:solidFill>
              <a:effectLst/>
              <a:latin typeface="-apple-system"/>
              <a:ea typeface="微软雅黑" panose="020B0503020204020204" charset="-122"/>
            </a:endParaRPr>
          </a:p>
          <a:p>
            <a:pPr marL="228600" indent="-228600">
              <a:buAutoNum type="arabicPeriod"/>
            </a:pPr>
            <a:endParaRPr lang="zh-CN" altLang="en-US" dirty="0">
              <a:solidFill>
                <a:srgbClr val="47393A"/>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solidFill>
                <a:srgbClr val="47393A"/>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dirty="0">
                <a:solidFill>
                  <a:srgbClr val="47393A"/>
                </a:solidFill>
                <a:latin typeface="微软雅黑" panose="020B0503020204020204" charset="-122"/>
                <a:ea typeface="微软雅黑" panose="020B0503020204020204" charset="-122"/>
              </a:rPr>
              <a:t>实际上，这个调整公式的运用可以看成后门准则的一种特殊情况，</a:t>
            </a:r>
            <a:endParaRPr lang="en-US" altLang="zh-CN" sz="1400" dirty="0">
              <a:solidFill>
                <a:srgbClr val="47393A"/>
              </a:solidFill>
              <a:latin typeface="微软雅黑" panose="020B0503020204020204" charset="-122"/>
              <a:ea typeface="微软雅黑" panose="020B0503020204020204" charset="-122"/>
            </a:endParaRPr>
          </a:p>
          <a:p>
            <a:r>
              <a:rPr lang="zh-CN" altLang="en-US" sz="1400" dirty="0">
                <a:solidFill>
                  <a:srgbClr val="47393A"/>
                </a:solidFill>
                <a:latin typeface="微软雅黑" panose="020B0503020204020204" charset="-122"/>
                <a:ea typeface="微软雅黑" panose="020B0503020204020204" charset="-122"/>
              </a:rPr>
              <a:t>增加了条件干预的概念</a:t>
            </a:r>
            <a:endParaRPr lang="zh-CN" altLang="en-US" sz="1400" dirty="0">
              <a:solidFill>
                <a:srgbClr val="47393A"/>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0" i="0" dirty="0">
                <a:solidFill>
                  <a:srgbClr val="121212"/>
                </a:solidFill>
                <a:effectLst/>
                <a:latin typeface="-apple-system"/>
              </a:rPr>
              <a:t>前门调整和后门调整神奇的地方就在于，我们在消除了</a:t>
            </a:r>
            <a:r>
              <a:rPr lang="en-US" altLang="zh-CN" sz="1400" b="0" i="0" dirty="0">
                <a:solidFill>
                  <a:srgbClr val="121212"/>
                </a:solidFill>
                <a:effectLst/>
                <a:latin typeface="-apple-system"/>
              </a:rPr>
              <a:t>do</a:t>
            </a:r>
            <a:r>
              <a:rPr lang="zh-CN" altLang="en-US" sz="1400" b="0" i="0" dirty="0">
                <a:solidFill>
                  <a:srgbClr val="121212"/>
                </a:solidFill>
                <a:effectLst/>
                <a:latin typeface="-apple-system"/>
              </a:rPr>
              <a:t>运算的情况下进行了干预，也就是说</a:t>
            </a:r>
            <a:r>
              <a:rPr lang="zh-CN" altLang="en-US" sz="1400" b="1" i="0" dirty="0">
                <a:solidFill>
                  <a:srgbClr val="121212"/>
                </a:solidFill>
                <a:effectLst/>
                <a:latin typeface="-apple-system"/>
              </a:rPr>
              <a:t>我们仅仅使用观测数据，仅仅使用已知的分布，就能够估计变量之间的因果效应</a:t>
            </a:r>
            <a:r>
              <a:rPr lang="en-US" altLang="zh-CN" sz="1400" b="1" i="0" dirty="0">
                <a:solidFill>
                  <a:srgbClr val="121212"/>
                </a:solidFill>
                <a:effectLst/>
                <a:latin typeface="-apple-system"/>
              </a:rPr>
              <a:t>.</a:t>
            </a:r>
            <a:endParaRPr lang="en-US" altLang="zh-CN" sz="1400" b="1" i="0" dirty="0">
              <a:solidFill>
                <a:srgbClr val="121212"/>
              </a:solidFill>
              <a:effectLst/>
              <a:latin typeface="-apple-system"/>
            </a:endParaRPr>
          </a:p>
          <a:p>
            <a:r>
              <a:rPr lang="zh-CN" altLang="en-US" sz="1400" b="0" i="0" dirty="0">
                <a:solidFill>
                  <a:srgbClr val="121212"/>
                </a:solidFill>
                <a:effectLst/>
                <a:latin typeface="-apple-system"/>
              </a:rPr>
              <a:t>但是从实践中看，这两种方法还有一些困难。比如前门和后门调整公式中，都出现了</a:t>
            </a:r>
            <a:r>
              <a:rPr lang="zh-CN" altLang="en-US" sz="1400" b="1" i="0" dirty="0">
                <a:solidFill>
                  <a:srgbClr val="121212"/>
                </a:solidFill>
                <a:effectLst/>
                <a:latin typeface="-apple-system"/>
              </a:rPr>
              <a:t>对 </a:t>
            </a:r>
            <a:r>
              <a:rPr lang="en-US" altLang="zh-CN" sz="1400" b="1" i="0" dirty="0">
                <a:solidFill>
                  <a:srgbClr val="121212"/>
                </a:solidFill>
                <a:effectLst/>
                <a:latin typeface="-apple-system"/>
              </a:rPr>
              <a:t>Z </a:t>
            </a:r>
            <a:r>
              <a:rPr lang="zh-CN" altLang="en-US" sz="1400" b="1" i="0" dirty="0">
                <a:solidFill>
                  <a:srgbClr val="121212"/>
                </a:solidFill>
                <a:effectLst/>
                <a:latin typeface="-apple-system"/>
              </a:rPr>
              <a:t>的概率求和</a:t>
            </a:r>
            <a:r>
              <a:rPr lang="zh-CN" altLang="en-US" sz="1400" b="0" i="0" dirty="0">
                <a:solidFill>
                  <a:srgbClr val="121212"/>
                </a:solidFill>
                <a:effectLst/>
                <a:latin typeface="-apple-system"/>
              </a:rPr>
              <a:t>，也就是说我们必须将</a:t>
            </a:r>
            <a:r>
              <a:rPr lang="zh-CN" altLang="en-US" sz="1400" b="1" i="0" dirty="0">
                <a:solidFill>
                  <a:srgbClr val="121212"/>
                </a:solidFill>
                <a:effectLst/>
                <a:latin typeface="-apple-system"/>
              </a:rPr>
              <a:t> </a:t>
            </a:r>
            <a:r>
              <a:rPr lang="en-US" altLang="zh-CN" sz="1400" b="1" i="0" dirty="0">
                <a:solidFill>
                  <a:srgbClr val="121212"/>
                </a:solidFill>
                <a:effectLst/>
                <a:latin typeface="-apple-system"/>
              </a:rPr>
              <a:t>Z </a:t>
            </a:r>
            <a:r>
              <a:rPr lang="zh-CN" altLang="en-US" sz="1400" b="1" i="0" dirty="0">
                <a:solidFill>
                  <a:srgbClr val="121212"/>
                </a:solidFill>
                <a:effectLst/>
                <a:latin typeface="-apple-system"/>
              </a:rPr>
              <a:t>的每一种可取的值罗列</a:t>
            </a:r>
            <a:r>
              <a:rPr lang="zh-CN" altLang="en-US" sz="1400" b="0" i="0" dirty="0">
                <a:solidFill>
                  <a:srgbClr val="121212"/>
                </a:solidFill>
                <a:effectLst/>
                <a:latin typeface="-apple-system"/>
              </a:rPr>
              <a:t>出来计算概率然后求和。如果 </a:t>
            </a:r>
            <a:r>
              <a:rPr lang="en-US" altLang="zh-CN" sz="1400" b="0" i="0" dirty="0">
                <a:solidFill>
                  <a:srgbClr val="121212"/>
                </a:solidFill>
                <a:effectLst/>
                <a:latin typeface="-apple-system"/>
              </a:rPr>
              <a:t>Z </a:t>
            </a:r>
            <a:r>
              <a:rPr lang="zh-CN" altLang="en-US" sz="1400" b="0" i="0" dirty="0">
                <a:solidFill>
                  <a:srgbClr val="121212"/>
                </a:solidFill>
                <a:effectLst/>
                <a:latin typeface="-apple-system"/>
              </a:rPr>
              <a:t>的可取值非常多的话，这个求和也是计算量很大的。借助</a:t>
            </a:r>
            <a:r>
              <a:rPr lang="zh-CN" altLang="en-US" sz="1400" b="1" i="0" dirty="0">
                <a:solidFill>
                  <a:srgbClr val="121212"/>
                </a:solidFill>
                <a:effectLst/>
                <a:latin typeface="-apple-system"/>
              </a:rPr>
              <a:t>逆概率加权</a:t>
            </a:r>
            <a:r>
              <a:rPr lang="zh-CN" altLang="en-US" sz="1400" b="0" i="0" dirty="0">
                <a:solidFill>
                  <a:srgbClr val="121212"/>
                </a:solidFill>
                <a:effectLst/>
                <a:latin typeface="-apple-system"/>
              </a:rPr>
              <a:t>这个方法，我们可以适当地避开这个问题。</a:t>
            </a:r>
            <a:endParaRPr lang="zh-CN" altLang="en-US" sz="1400" dirty="0">
              <a:solidFill>
                <a:srgbClr val="47393A"/>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dirty="0">
              <a:solidFill>
                <a:srgbClr val="47393A"/>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00" b="0" i="0" dirty="0">
                <a:solidFill>
                  <a:srgbClr val="121212"/>
                </a:solidFill>
                <a:effectLst/>
                <a:latin typeface="-apple-system"/>
              </a:rPr>
              <a:t>然后再看 </a:t>
            </a:r>
            <a:r>
              <a:rPr lang="en-US" altLang="zh-CN" sz="2000" b="0" i="0" dirty="0">
                <a:solidFill>
                  <a:srgbClr val="121212"/>
                </a:solidFill>
                <a:effectLst/>
                <a:latin typeface="-apple-system"/>
              </a:rPr>
              <a:t>Z </a:t>
            </a:r>
            <a:r>
              <a:rPr lang="zh-CN" altLang="en-US" sz="2000" b="0" i="0" dirty="0">
                <a:solidFill>
                  <a:srgbClr val="121212"/>
                </a:solidFill>
                <a:effectLst/>
                <a:latin typeface="-apple-system"/>
              </a:rPr>
              <a:t>，对于 </a:t>
            </a:r>
            <a:r>
              <a:rPr lang="en-US" altLang="zh-CN" sz="2000" b="0" i="0" dirty="0">
                <a:solidFill>
                  <a:srgbClr val="121212"/>
                </a:solidFill>
                <a:effectLst/>
                <a:latin typeface="-apple-system"/>
              </a:rPr>
              <a:t>Z→Y </a:t>
            </a:r>
            <a:r>
              <a:rPr lang="zh-CN" altLang="en-US" sz="2000" b="0" i="0" dirty="0">
                <a:solidFill>
                  <a:srgbClr val="121212"/>
                </a:solidFill>
                <a:effectLst/>
                <a:latin typeface="-apple-system"/>
              </a:rPr>
              <a:t>来说是有两条后门路径的。一条是 </a:t>
            </a:r>
            <a:r>
              <a:rPr lang="en-US" altLang="zh-CN" sz="2000" b="0" i="0" dirty="0">
                <a:solidFill>
                  <a:srgbClr val="121212"/>
                </a:solidFill>
                <a:effectLst/>
                <a:latin typeface="-apple-system"/>
              </a:rPr>
              <a:t>Z←X→Y </a:t>
            </a:r>
            <a:r>
              <a:rPr lang="zh-CN" altLang="en-US" sz="2000" b="0" i="0" dirty="0">
                <a:solidFill>
                  <a:srgbClr val="121212"/>
                </a:solidFill>
                <a:effectLst/>
                <a:latin typeface="-apple-system"/>
              </a:rPr>
              <a:t>，由于已经以 </a:t>
            </a:r>
            <a:r>
              <a:rPr lang="en-US" altLang="zh-CN" sz="2000" b="0" i="0" dirty="0">
                <a:solidFill>
                  <a:srgbClr val="121212"/>
                </a:solidFill>
                <a:effectLst/>
                <a:latin typeface="-apple-system"/>
              </a:rPr>
              <a:t>X </a:t>
            </a:r>
            <a:r>
              <a:rPr lang="zh-CN" altLang="en-US" sz="2000" b="0" i="0" dirty="0">
                <a:solidFill>
                  <a:srgbClr val="121212"/>
                </a:solidFill>
                <a:effectLst/>
                <a:latin typeface="-apple-system"/>
              </a:rPr>
              <a:t>为条件了，所以这条路径已经被阻断了。还有一条是 </a:t>
            </a:r>
            <a:r>
              <a:rPr lang="en-US" altLang="zh-CN" sz="2000" b="0" i="0" dirty="0">
                <a:solidFill>
                  <a:srgbClr val="121212"/>
                </a:solidFill>
                <a:effectLst/>
                <a:latin typeface="-apple-system"/>
              </a:rPr>
              <a:t>Z←I→Y </a:t>
            </a:r>
            <a:r>
              <a:rPr lang="zh-CN" altLang="en-US" sz="2000" b="0" i="0" dirty="0">
                <a:solidFill>
                  <a:srgbClr val="121212"/>
                </a:solidFill>
                <a:effectLst/>
                <a:latin typeface="-apple-system"/>
              </a:rPr>
              <a:t>，这条路径，如果以 </a:t>
            </a:r>
            <a:r>
              <a:rPr lang="en-US" altLang="zh-CN" sz="2000" b="0" i="0" dirty="0">
                <a:solidFill>
                  <a:srgbClr val="121212"/>
                </a:solidFill>
                <a:effectLst/>
                <a:latin typeface="-apple-system"/>
              </a:rPr>
              <a:t>I </a:t>
            </a:r>
            <a:r>
              <a:rPr lang="zh-CN" altLang="en-US" sz="2000" b="0" i="0" dirty="0">
                <a:solidFill>
                  <a:srgbClr val="121212"/>
                </a:solidFill>
                <a:effectLst/>
                <a:latin typeface="-apple-system"/>
              </a:rPr>
              <a:t>为条件，也会被阻断。</a:t>
            </a:r>
            <a:endParaRPr lang="zh-CN" altLang="en-US" sz="1400" dirty="0">
              <a:solidFill>
                <a:srgbClr val="47393A"/>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我的分享将从左边这三个大方向展开</a:t>
            </a:r>
            <a:endParaRPr lang="en-US" altLang="zh-CN" dirty="0"/>
          </a:p>
          <a:p>
            <a:r>
              <a:rPr lang="zh-CN" altLang="en-US" dirty="0"/>
              <a:t>右侧就是因果之梯，是珀尔观点的核心总结，他分了三级台阶：</a:t>
            </a:r>
            <a:endParaRPr lang="en-US" altLang="zh-CN" dirty="0"/>
          </a:p>
          <a:p>
            <a:r>
              <a:rPr lang="zh-CN" altLang="en-US" dirty="0"/>
              <a:t>第一阶梯是关联，关联是基于现有数据的，仅仅是基于被动观察来做出预测，</a:t>
            </a:r>
            <a:endParaRPr lang="en-US" altLang="zh-CN" dirty="0"/>
          </a:p>
          <a:p>
            <a:r>
              <a:rPr lang="zh-CN" altLang="en-US" dirty="0"/>
              <a:t>第二阶梯是干预，当我们开始去改变世界的时候，我们就到了第二层，提出“如果</a:t>
            </a:r>
            <a:r>
              <a:rPr lang="en-US" altLang="zh-CN" dirty="0"/>
              <a:t>……</a:t>
            </a:r>
            <a:r>
              <a:rPr lang="zh-CN" altLang="en-US" dirty="0"/>
              <a:t>，会怎么样”这样的问题，并且回答这类问题往往需要我们掌握一种脱离数据的新知识，干预是第一层的观察</a:t>
            </a:r>
            <a:r>
              <a:rPr lang="en-US" altLang="zh-CN" dirty="0"/>
              <a:t>+</a:t>
            </a:r>
            <a:r>
              <a:rPr lang="zh-CN" altLang="en-US" dirty="0"/>
              <a:t>这一层的主动改变现状；</a:t>
            </a:r>
            <a:endParaRPr lang="en-US" altLang="zh-CN" dirty="0"/>
          </a:p>
          <a:p>
            <a:r>
              <a:rPr lang="zh-CN" altLang="en-US" dirty="0"/>
              <a:t>最后一层是反事实，反事实需要的是想象。</a:t>
            </a:r>
            <a:r>
              <a:rPr lang="zh-CN" altLang="en-US" sz="1800" b="1" dirty="0">
                <a:effectLst/>
              </a:rPr>
              <a:t>反事实</a:t>
            </a:r>
            <a:r>
              <a:rPr lang="zh-CN" altLang="en-US" sz="1800" dirty="0">
                <a:effectLst/>
              </a:rPr>
              <a:t>的推断是一种认知革命，数据反应的是事实，所以数据无法显示在反事实或虚构世界种发生什么。这一层研究的是一个无法被观测的世界。</a:t>
            </a:r>
            <a:r>
              <a:rPr lang="zh-CN" altLang="en-US" dirty="0"/>
              <a:t> </a:t>
            </a:r>
            <a:endParaRPr lang="en-US" altLang="zh-CN" dirty="0"/>
          </a:p>
          <a:p>
            <a:r>
              <a:rPr lang="zh-CN" altLang="en-US" dirty="0"/>
              <a:t>在真正了解因果推断之前呢，我们先来了解一下基础概念，什么是因果关系，以及他的基本结构</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PingFang SC"/>
              </a:rPr>
              <a:t>（介绍辛普森悖论的概念</a:t>
            </a:r>
            <a:r>
              <a:rPr lang="en-US" altLang="zh-CN" b="0" i="0" dirty="0">
                <a:solidFill>
                  <a:srgbClr val="000000"/>
                </a:solidFill>
                <a:effectLst/>
                <a:latin typeface="PingFang SC"/>
              </a:rPr>
              <a:t>+</a:t>
            </a:r>
            <a:r>
              <a:rPr lang="zh-CN" altLang="en-US" b="0" i="0" dirty="0">
                <a:solidFill>
                  <a:srgbClr val="000000"/>
                </a:solidFill>
                <a:effectLst/>
                <a:latin typeface="PingFang SC"/>
              </a:rPr>
              <a:t>例子</a:t>
            </a:r>
            <a:r>
              <a:rPr lang="en-US" altLang="zh-CN" b="0" i="0" dirty="0">
                <a:solidFill>
                  <a:srgbClr val="000000"/>
                </a:solidFill>
                <a:effectLst/>
                <a:latin typeface="PingFang SC"/>
              </a:rPr>
              <a:t>+</a:t>
            </a:r>
            <a:r>
              <a:rPr lang="zh-CN" altLang="en-US" b="0" i="0" dirty="0">
                <a:solidFill>
                  <a:srgbClr val="000000"/>
                </a:solidFill>
                <a:effectLst/>
                <a:latin typeface="PingFang SC"/>
              </a:rPr>
              <a:t>结论）</a:t>
            </a:r>
            <a:endParaRPr lang="en-US" altLang="zh-CN" b="0" i="0" dirty="0">
              <a:solidFill>
                <a:srgbClr val="000000"/>
              </a:solidFill>
              <a:effectLst/>
              <a:latin typeface="PingFang SC"/>
            </a:endParaRPr>
          </a:p>
          <a:p>
            <a:pPr algn="l"/>
            <a:r>
              <a:rPr lang="zh-CN" altLang="en-US" b="0" i="0" dirty="0">
                <a:solidFill>
                  <a:srgbClr val="000000"/>
                </a:solidFill>
                <a:effectLst/>
                <a:latin typeface="PingFang SC"/>
              </a:rPr>
              <a:t>在纯数学上，解释这个奇怪的现象是很简单的，右边的公式推断就可以给我们带来答案。</a:t>
            </a:r>
            <a:endParaRPr lang="en-US" altLang="zh-CN" b="0" i="0" dirty="0">
              <a:solidFill>
                <a:srgbClr val="000000"/>
              </a:solidFill>
              <a:effectLst/>
              <a:latin typeface="PingFang SC"/>
            </a:endParaRPr>
          </a:p>
          <a:p>
            <a:pPr algn="l"/>
            <a:r>
              <a:rPr lang="zh-CN" altLang="en-US" b="0" i="0" dirty="0">
                <a:solidFill>
                  <a:srgbClr val="000000"/>
                </a:solidFill>
                <a:effectLst/>
                <a:latin typeface="PingFang SC"/>
              </a:rPr>
              <a:t>但更深层我们要讨论的是变量之间的相互影响：</a:t>
            </a:r>
            <a:endParaRPr lang="en-US" altLang="zh-CN" b="0" i="0" dirty="0">
              <a:solidFill>
                <a:srgbClr val="000000"/>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000000"/>
                </a:solidFill>
                <a:effectLst/>
                <a:latin typeface="PingFang SC"/>
              </a:rPr>
              <a:t>这个例子中存在这三个变量：性别、是否服药、是否康复</a:t>
            </a:r>
            <a:endParaRPr lang="en-US" altLang="zh-CN" b="0" i="0" dirty="0">
              <a:solidFill>
                <a:srgbClr val="000000"/>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000000"/>
                </a:solidFill>
                <a:effectLst/>
                <a:latin typeface="PingFang SC"/>
              </a:rPr>
              <a:t>我们会发现忽略性别这一变量，只考虑服药和康复的关系，和加入性别再考虑有截然不同的结论。</a:t>
            </a:r>
            <a:endParaRPr lang="en-US" altLang="zh-CN" b="0" i="0" dirty="0">
              <a:solidFill>
                <a:srgbClr val="000000"/>
              </a:solidFill>
              <a:effectLst/>
              <a:latin typeface="PingFang SC"/>
            </a:endParaRPr>
          </a:p>
          <a:p>
            <a:pPr algn="l"/>
            <a:r>
              <a:rPr lang="zh-CN" altLang="en-US" b="0" i="0" dirty="0">
                <a:solidFill>
                  <a:srgbClr val="000000"/>
                </a:solidFill>
                <a:effectLst/>
                <a:latin typeface="PingFang SC"/>
              </a:rPr>
              <a:t>在统计上，这具有重要的意义，</a:t>
            </a:r>
            <a:r>
              <a:rPr lang="zh-CN" altLang="en-US" b="1" i="0" dirty="0">
                <a:solidFill>
                  <a:srgbClr val="000000"/>
                </a:solidFill>
                <a:effectLst/>
                <a:latin typeface="PingFang SC"/>
              </a:rPr>
              <a:t>即变量之间的相关关系可以完全的被第三个变量“扭曲”</a:t>
            </a:r>
            <a:r>
              <a:rPr lang="zh-CN" altLang="en-US" b="0" i="0" dirty="0">
                <a:solidFill>
                  <a:srgbClr val="000000"/>
                </a:solidFill>
                <a:effectLst/>
                <a:latin typeface="PingFang SC"/>
              </a:rPr>
              <a:t>。</a:t>
            </a:r>
            <a:endParaRPr lang="zh-CN" altLang="en-US" b="0" i="0" dirty="0">
              <a:solidFill>
                <a:srgbClr val="000000"/>
              </a:solidFill>
              <a:effectLst/>
              <a:latin typeface="PingFang SC"/>
            </a:endParaRPr>
          </a:p>
          <a:p>
            <a:pPr algn="l"/>
            <a:r>
              <a:rPr lang="zh-CN" altLang="en-US" b="0" i="0" dirty="0">
                <a:solidFill>
                  <a:srgbClr val="000000"/>
                </a:solidFill>
                <a:effectLst/>
                <a:latin typeface="PingFang SC"/>
              </a:rPr>
              <a:t>更严重的问题是，我们的收集的数据可能存在局限性，忽略潜在的“第三个变量”可能改变已有的结论，而我们常常却一无所知。</a:t>
            </a:r>
            <a:endParaRPr lang="zh-CN" altLang="en-US" b="0" i="0" dirty="0">
              <a:solidFill>
                <a:srgbClr val="000000"/>
              </a:solidFill>
              <a:effectLst/>
              <a:latin typeface="PingFang SC"/>
            </a:endParaRPr>
          </a:p>
          <a:p>
            <a:r>
              <a:rPr lang="zh-CN" altLang="en-US" dirty="0">
                <a:solidFill>
                  <a:srgbClr val="47393A"/>
                </a:solidFill>
                <a:latin typeface="微软雅黑" panose="020B0503020204020204" charset="-122"/>
                <a:ea typeface="微软雅黑" panose="020B0503020204020204" charset="-122"/>
              </a:rPr>
              <a:t>这也正说明了只有统计是远远不够的，数据并没有思维聪明。面对数据，我们需要加入自己的思考。而因果推断可以将我们人对因果的思考和数据结合来探究更深远的知识。</a:t>
            </a:r>
            <a:endParaRPr lang="en-US" altLang="zh-CN" dirty="0">
              <a:solidFill>
                <a:srgbClr val="47393A"/>
              </a:solidFill>
              <a:latin typeface="微软雅黑" panose="020B0503020204020204" charset="-122"/>
              <a:ea typeface="微软雅黑" panose="020B0503020204020204" charset="-122"/>
            </a:endParaRPr>
          </a:p>
          <a:p>
            <a:r>
              <a:rPr lang="zh-CN" altLang="en-US" dirty="0">
                <a:solidFill>
                  <a:srgbClr val="47393A"/>
                </a:solidFill>
                <a:latin typeface="微软雅黑" panose="020B0503020204020204" charset="-122"/>
                <a:ea typeface="微软雅黑" panose="020B0503020204020204" charset="-122"/>
              </a:rPr>
              <a:t>这个例子的具体原因之后还会提及。</a:t>
            </a:r>
            <a:endParaRPr lang="zh-CN" altLang="en-US" dirty="0">
              <a:solidFill>
                <a:srgbClr val="47393A"/>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000000"/>
                </a:solidFill>
                <a:effectLst/>
                <a:latin typeface="PingFang SC"/>
              </a:rPr>
              <a:t>我们再看两个例子来了解相关性和因果性的区别：</a:t>
            </a:r>
            <a:endParaRPr lang="en-US" altLang="zh-CN" b="0" i="0" dirty="0">
              <a:solidFill>
                <a:srgbClr val="000000"/>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000000"/>
                </a:solidFill>
                <a:effectLst/>
                <a:latin typeface="PingFang SC"/>
              </a:rPr>
              <a:t>这是深圳交警出的一个报道，</a:t>
            </a:r>
            <a:r>
              <a:rPr lang="zh-CN" altLang="en-US" b="1" i="0" dirty="0">
                <a:solidFill>
                  <a:srgbClr val="C00000"/>
                </a:solidFill>
                <a:effectLst/>
                <a:latin typeface="微软雅黑" panose="020B0503020204020204" charset="-122"/>
                <a:ea typeface="微软雅黑" panose="020B0503020204020204" charset="-122"/>
              </a:rPr>
              <a:t>他们发现在某个星期，天秤座、处女座、天蝎座携手违法数量居前三名。</a:t>
            </a:r>
            <a:endParaRPr lang="en-US" altLang="zh-CN" b="0" i="0" dirty="0">
              <a:solidFill>
                <a:srgbClr val="000000"/>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000000"/>
                </a:solidFill>
                <a:effectLst/>
                <a:latin typeface="PingFang SC"/>
              </a:rPr>
              <a:t>显然，深圳交警不会有意去做数据造假这种事情，但是星座决定论又显然违反了我们的常识。我们来分析一下其中的原因。</a:t>
            </a:r>
            <a:br>
              <a:rPr lang="zh-CN" altLang="en-US" dirty="0"/>
            </a:br>
            <a:r>
              <a:rPr lang="zh-CN" altLang="en-US" b="0" i="0" dirty="0">
                <a:solidFill>
                  <a:srgbClr val="000000"/>
                </a:solidFill>
                <a:effectLst/>
                <a:latin typeface="PingFang SC"/>
              </a:rPr>
              <a:t>首先，报道里的数据分析存在错误：没有考虑星座在当地人口中的总体分布，而直接拿观测到的样本绝对数量进行比较。实际上正是因为这三个星座的人口，占当地总人口的比例较高（</a:t>
            </a:r>
            <a:r>
              <a:rPr lang="en-US" altLang="zh-CN" b="0" i="0" dirty="0">
                <a:solidFill>
                  <a:srgbClr val="000000"/>
                </a:solidFill>
                <a:effectLst/>
                <a:latin typeface="PingFang SC"/>
              </a:rPr>
              <a:t>9-11</a:t>
            </a:r>
            <a:r>
              <a:rPr lang="zh-CN" altLang="en-US" b="0" i="0" dirty="0">
                <a:solidFill>
                  <a:srgbClr val="000000"/>
                </a:solidFill>
                <a:effectLst/>
                <a:latin typeface="PingFang SC"/>
              </a:rPr>
              <a:t>月为北半球低纬度南部地区生育高峰），造成被抓到违章的人数较多。如果这个调查在北方，估计躺枪的会是双子、巨蟹和狮子座（</a:t>
            </a:r>
            <a:r>
              <a:rPr lang="en-US" altLang="zh-CN" b="0" i="0" dirty="0">
                <a:solidFill>
                  <a:srgbClr val="000000"/>
                </a:solidFill>
                <a:effectLst/>
                <a:latin typeface="PingFang SC"/>
              </a:rPr>
              <a:t>6-8</a:t>
            </a:r>
            <a:r>
              <a:rPr lang="zh-CN" altLang="en-US" b="0" i="0" dirty="0">
                <a:solidFill>
                  <a:srgbClr val="000000"/>
                </a:solidFill>
                <a:effectLst/>
                <a:latin typeface="PingFang SC"/>
              </a:rPr>
              <a:t>月）。</a:t>
            </a:r>
            <a:endParaRPr lang="zh-CN" altLang="en-US" b="0" i="0" dirty="0">
              <a:solidFill>
                <a:srgbClr val="000000"/>
              </a:solidFill>
              <a:effectLst/>
              <a:latin typeface="PingFang SC"/>
            </a:endParaRPr>
          </a:p>
          <a:p>
            <a:endParaRPr lang="en-US" altLang="zh-CN" dirty="0">
              <a:solidFill>
                <a:srgbClr val="47393A"/>
              </a:solidFill>
              <a:latin typeface="微软雅黑" panose="020B0503020204020204" charset="-122"/>
              <a:ea typeface="微软雅黑" panose="020B0503020204020204" charset="-122"/>
            </a:endParaRPr>
          </a:p>
          <a:p>
            <a:r>
              <a:rPr lang="zh-CN" altLang="en-US" dirty="0">
                <a:solidFill>
                  <a:srgbClr val="47393A"/>
                </a:solidFill>
                <a:latin typeface="微软雅黑" panose="020B0503020204020204" charset="-122"/>
                <a:ea typeface="微软雅黑" panose="020B0503020204020204" charset="-122"/>
              </a:rPr>
              <a:t>所以星座和违章确实有着相关性，但是并没有因果关系。</a:t>
            </a:r>
            <a:endParaRPr lang="en-US" altLang="zh-CN" dirty="0">
              <a:solidFill>
                <a:srgbClr val="47393A"/>
              </a:solidFill>
              <a:latin typeface="微软雅黑" panose="020B0503020204020204" charset="-122"/>
              <a:ea typeface="微软雅黑" panose="020B0503020204020204" charset="-122"/>
            </a:endParaRPr>
          </a:p>
          <a:p>
            <a:r>
              <a:rPr lang="zh-CN" altLang="en-US" dirty="0">
                <a:solidFill>
                  <a:srgbClr val="47393A"/>
                </a:solidFill>
                <a:latin typeface="微软雅黑" panose="020B0503020204020204" charset="-122"/>
                <a:ea typeface="微软雅黑" panose="020B0503020204020204" charset="-122"/>
              </a:rPr>
              <a:t>如果我们只从统计的角度去分析数据，就可能被欺骗。再看下一个例子。</a:t>
            </a:r>
            <a:endParaRPr lang="zh-CN" altLang="en-US" dirty="0">
              <a:solidFill>
                <a:srgbClr val="47393A"/>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47393A"/>
                </a:solidFill>
                <a:latin typeface="微软雅黑" panose="020B0503020204020204" charset="-122"/>
                <a:ea typeface="微软雅黑" panose="020B0503020204020204" charset="-122"/>
              </a:rPr>
              <a:t>纵观</a:t>
            </a:r>
            <a:r>
              <a:rPr lang="en-US" altLang="zh-CN" dirty="0">
                <a:solidFill>
                  <a:srgbClr val="47393A"/>
                </a:solidFill>
                <a:latin typeface="微软雅黑" panose="020B0503020204020204" charset="-122"/>
                <a:ea typeface="微软雅黑" panose="020B0503020204020204" charset="-122"/>
              </a:rPr>
              <a:t>1999</a:t>
            </a:r>
            <a:r>
              <a:rPr lang="zh-CN" altLang="en-US" dirty="0">
                <a:solidFill>
                  <a:srgbClr val="47393A"/>
                </a:solidFill>
                <a:latin typeface="微软雅黑" panose="020B0503020204020204" charset="-122"/>
                <a:ea typeface="微软雅黑" panose="020B0503020204020204" charset="-122"/>
              </a:rPr>
              <a:t>年到</a:t>
            </a:r>
            <a:r>
              <a:rPr lang="en-US" altLang="zh-CN" dirty="0">
                <a:solidFill>
                  <a:srgbClr val="47393A"/>
                </a:solidFill>
                <a:latin typeface="微软雅黑" panose="020B0503020204020204" charset="-122"/>
                <a:ea typeface="微软雅黑" panose="020B0503020204020204" charset="-122"/>
              </a:rPr>
              <a:t>2009</a:t>
            </a:r>
            <a:r>
              <a:rPr lang="zh-CN" altLang="en-US" dirty="0">
                <a:solidFill>
                  <a:srgbClr val="47393A"/>
                </a:solidFill>
                <a:latin typeface="微软雅黑" panose="020B0503020204020204" charset="-122"/>
                <a:ea typeface="微软雅黑" panose="020B0503020204020204" charset="-122"/>
              </a:rPr>
              <a:t>年，</a:t>
            </a:r>
            <a:r>
              <a:rPr lang="zh-CN" altLang="en-US" b="1" i="0" dirty="0">
                <a:solidFill>
                  <a:srgbClr val="000000"/>
                </a:solidFill>
                <a:effectLst/>
                <a:latin typeface="PingFang SC"/>
              </a:rPr>
              <a:t>美国在科学、空间和技术上的开支 </a:t>
            </a:r>
            <a:r>
              <a:rPr lang="en-US" altLang="zh-CN" b="1" i="0" dirty="0">
                <a:solidFill>
                  <a:srgbClr val="000000"/>
                </a:solidFill>
                <a:effectLst/>
                <a:latin typeface="PingFang SC"/>
              </a:rPr>
              <a:t>&amp;&amp; </a:t>
            </a:r>
            <a:r>
              <a:rPr lang="zh-CN" altLang="en-US" b="1" i="0" dirty="0">
                <a:solidFill>
                  <a:srgbClr val="000000"/>
                </a:solidFill>
                <a:effectLst/>
                <a:latin typeface="PingFang SC"/>
              </a:rPr>
              <a:t>绞死、勒死和窒息的人数 在数据上呈正相关的趋势，那二者难道有什么因果关系，前者会导致后者？很显然不是。</a:t>
            </a:r>
            <a:endParaRPr lang="zh-CN" altLang="en-US" dirty="0"/>
          </a:p>
          <a:p>
            <a:r>
              <a:rPr lang="zh-CN" altLang="en-US" dirty="0">
                <a:solidFill>
                  <a:srgbClr val="47393A"/>
                </a:solidFill>
                <a:latin typeface="微软雅黑" panose="020B0503020204020204" charset="-122"/>
                <a:ea typeface="微软雅黑" panose="020B0503020204020204" charset="-122"/>
              </a:rPr>
              <a:t>这两个例子都在向我们传达一个信息：相关性不等于因果性，那究竟什么是因果性？（念定义）这里强调了一个时间的次序，一定是</a:t>
            </a:r>
            <a:r>
              <a:rPr lang="en-US" altLang="zh-CN" dirty="0">
                <a:solidFill>
                  <a:srgbClr val="47393A"/>
                </a:solidFill>
                <a:latin typeface="微软雅黑" panose="020B0503020204020204" charset="-122"/>
                <a:ea typeface="微软雅黑" panose="020B0503020204020204" charset="-122"/>
              </a:rPr>
              <a:t>X</a:t>
            </a:r>
            <a:r>
              <a:rPr lang="zh-CN" altLang="en-US" dirty="0">
                <a:solidFill>
                  <a:srgbClr val="47393A"/>
                </a:solidFill>
                <a:latin typeface="微软雅黑" panose="020B0503020204020204" charset="-122"/>
                <a:ea typeface="微软雅黑" panose="020B0503020204020204" charset="-122"/>
              </a:rPr>
              <a:t>先发生，</a:t>
            </a:r>
            <a:r>
              <a:rPr lang="en-US" altLang="zh-CN" dirty="0">
                <a:solidFill>
                  <a:srgbClr val="47393A"/>
                </a:solidFill>
                <a:latin typeface="微软雅黑" panose="020B0503020204020204" charset="-122"/>
                <a:ea typeface="微软雅黑" panose="020B0503020204020204" charset="-122"/>
              </a:rPr>
              <a:t>Y</a:t>
            </a:r>
            <a:r>
              <a:rPr lang="zh-CN" altLang="en-US" dirty="0">
                <a:solidFill>
                  <a:srgbClr val="47393A"/>
                </a:solidFill>
                <a:latin typeface="微软雅黑" panose="020B0503020204020204" charset="-122"/>
                <a:ea typeface="微软雅黑" panose="020B0503020204020204" charset="-122"/>
              </a:rPr>
              <a:t>再发生，</a:t>
            </a:r>
            <a:r>
              <a:rPr lang="en-US" altLang="zh-CN" dirty="0">
                <a:solidFill>
                  <a:srgbClr val="47393A"/>
                </a:solidFill>
                <a:latin typeface="微软雅黑" panose="020B0503020204020204" charset="-122"/>
                <a:ea typeface="微软雅黑" panose="020B0503020204020204" charset="-122"/>
              </a:rPr>
              <a:t>Y</a:t>
            </a:r>
            <a:r>
              <a:rPr lang="zh-CN" altLang="en-US" dirty="0">
                <a:solidFill>
                  <a:srgbClr val="47393A"/>
                </a:solidFill>
                <a:latin typeface="微软雅黑" panose="020B0503020204020204" charset="-122"/>
                <a:ea typeface="微软雅黑" panose="020B0503020204020204" charset="-122"/>
              </a:rPr>
              <a:t>响应</a:t>
            </a:r>
            <a:r>
              <a:rPr lang="en-US" altLang="zh-CN" dirty="0">
                <a:solidFill>
                  <a:srgbClr val="47393A"/>
                </a:solidFill>
                <a:latin typeface="微软雅黑" panose="020B0503020204020204" charset="-122"/>
                <a:ea typeface="微软雅黑" panose="020B0503020204020204" charset="-122"/>
              </a:rPr>
              <a:t>X</a:t>
            </a:r>
            <a:r>
              <a:rPr lang="zh-CN" altLang="en-US" dirty="0">
                <a:solidFill>
                  <a:srgbClr val="47393A"/>
                </a:solidFill>
                <a:latin typeface="微软雅黑" panose="020B0503020204020204" charset="-122"/>
                <a:ea typeface="微软雅黑" panose="020B0503020204020204" charset="-122"/>
              </a:rPr>
              <a:t>的变化而变化</a:t>
            </a:r>
            <a:endParaRPr lang="en-US" altLang="zh-CN" dirty="0">
              <a:solidFill>
                <a:srgbClr val="47393A"/>
              </a:solidFill>
              <a:latin typeface="微软雅黑" panose="020B0503020204020204" charset="-122"/>
              <a:ea typeface="微软雅黑" panose="020B0503020204020204" charset="-122"/>
            </a:endParaRPr>
          </a:p>
          <a:p>
            <a:r>
              <a:rPr lang="zh-CN" altLang="en-US" dirty="0">
                <a:solidFill>
                  <a:srgbClr val="47393A"/>
                </a:solidFill>
                <a:latin typeface="微软雅黑" panose="020B0503020204020204" charset="-122"/>
                <a:ea typeface="微软雅黑" panose="020B0503020204020204" charset="-122"/>
              </a:rPr>
              <a:t>这三个例子想说明的就是：</a:t>
            </a:r>
            <a:endParaRPr lang="en-US" altLang="zh-CN" dirty="0">
              <a:solidFill>
                <a:srgbClr val="47393A"/>
              </a:solidFill>
              <a:latin typeface="微软雅黑" panose="020B0503020204020204" charset="-122"/>
              <a:ea typeface="微软雅黑" panose="020B0503020204020204" charset="-122"/>
            </a:endParaRPr>
          </a:p>
          <a:p>
            <a:r>
              <a:rPr lang="zh-CN" altLang="en-US" dirty="0">
                <a:solidFill>
                  <a:srgbClr val="47393A"/>
                </a:solidFill>
                <a:latin typeface="微软雅黑" panose="020B0503020204020204" charset="-122"/>
                <a:ea typeface="微软雅黑" panose="020B0503020204020204" charset="-122"/>
              </a:rPr>
              <a:t>因果关系所传达的信息是统计学仅仅靠数据无法包含的。</a:t>
            </a:r>
            <a:endParaRPr lang="en-US" altLang="zh-CN" dirty="0">
              <a:solidFill>
                <a:srgbClr val="47393A"/>
              </a:solidFill>
              <a:latin typeface="微软雅黑" panose="020B0503020204020204" charset="-122"/>
              <a:ea typeface="微软雅黑" panose="020B0503020204020204" charset="-122"/>
            </a:endParaRPr>
          </a:p>
          <a:p>
            <a:r>
              <a:rPr lang="zh-CN" altLang="en-US" dirty="0">
                <a:solidFill>
                  <a:srgbClr val="47393A"/>
                </a:solidFill>
                <a:latin typeface="微软雅黑" panose="020B0503020204020204" charset="-122"/>
                <a:ea typeface="微软雅黑" panose="020B0503020204020204" charset="-122"/>
              </a:rPr>
              <a:t>它可以帮助我们更好地去解决问题，找寻事件之间更准确的联系。</a:t>
            </a:r>
            <a:endParaRPr lang="zh-CN" altLang="en-US" dirty="0">
              <a:solidFill>
                <a:srgbClr val="47393A"/>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47393A"/>
                </a:solidFill>
                <a:latin typeface="微软雅黑" panose="020B0503020204020204" charset="-122"/>
                <a:ea typeface="微软雅黑" panose="020B0503020204020204" charset="-122"/>
              </a:rPr>
              <a:t>接着是了解用以描述因果推断的两种语言，分别是因果图模型和结构化因果模型；</a:t>
            </a:r>
            <a:endParaRPr lang="en-US" altLang="zh-CN" dirty="0">
              <a:solidFill>
                <a:srgbClr val="47393A"/>
              </a:solidFill>
              <a:latin typeface="微软雅黑" panose="020B0503020204020204" charset="-122"/>
              <a:ea typeface="微软雅黑" panose="020B0503020204020204" charset="-122"/>
            </a:endParaRPr>
          </a:p>
          <a:p>
            <a:r>
              <a:rPr lang="zh-CN" altLang="en-US" dirty="0">
                <a:solidFill>
                  <a:srgbClr val="47393A"/>
                </a:solidFill>
                <a:latin typeface="微软雅黑" panose="020B0503020204020204" charset="-122"/>
                <a:ea typeface="微软雅黑" panose="020B0503020204020204" charset="-122"/>
              </a:rPr>
              <a:t>图有很多种，无向图、无环有向图、有环有向图</a:t>
            </a:r>
            <a:endParaRPr lang="en-US" altLang="zh-CN" dirty="0">
              <a:solidFill>
                <a:srgbClr val="47393A"/>
              </a:solidFill>
              <a:latin typeface="微软雅黑" panose="020B0503020204020204" charset="-122"/>
              <a:ea typeface="微软雅黑" panose="020B0503020204020204" charset="-122"/>
            </a:endParaRPr>
          </a:p>
          <a:p>
            <a:r>
              <a:rPr lang="zh-CN" altLang="en-US" dirty="0">
                <a:solidFill>
                  <a:srgbClr val="47393A"/>
                </a:solidFill>
                <a:latin typeface="微软雅黑" panose="020B0503020204020204" charset="-122"/>
                <a:ea typeface="微软雅黑" panose="020B0503020204020204" charset="-122"/>
              </a:rPr>
              <a:t>因果图模型使用无环有向图描述；有向即有箭头有方向，箭头出发的节点为原因，指向的节点为结果</a:t>
            </a:r>
            <a:endParaRPr lang="en-US" altLang="zh-CN" dirty="0">
              <a:solidFill>
                <a:srgbClr val="47393A"/>
              </a:solidFill>
              <a:latin typeface="微软雅黑" panose="020B0503020204020204" charset="-122"/>
              <a:ea typeface="微软雅黑" panose="020B0503020204020204" charset="-122"/>
            </a:endParaRPr>
          </a:p>
          <a:p>
            <a:r>
              <a:rPr lang="zh-CN" altLang="en-US" strike="sngStrike" dirty="0">
                <a:solidFill>
                  <a:srgbClr val="47393A"/>
                </a:solidFill>
                <a:latin typeface="微软雅黑" panose="020B0503020204020204" charset="-122"/>
                <a:ea typeface="微软雅黑" panose="020B0503020204020204" charset="-122"/>
              </a:rPr>
              <a:t>并且一定是无环的：前边提及到，因果是符合时间次序的，所以</a:t>
            </a:r>
            <a:r>
              <a:rPr lang="en-US" altLang="zh-CN" strike="sngStrike" dirty="0">
                <a:solidFill>
                  <a:srgbClr val="47393A"/>
                </a:solidFill>
                <a:latin typeface="微软雅黑" panose="020B0503020204020204" charset="-122"/>
                <a:ea typeface="微软雅黑" panose="020B0503020204020204" charset="-122"/>
              </a:rPr>
              <a:t>X</a:t>
            </a:r>
            <a:r>
              <a:rPr lang="zh-CN" altLang="en-US" strike="sngStrike" dirty="0">
                <a:solidFill>
                  <a:srgbClr val="47393A"/>
                </a:solidFill>
                <a:latin typeface="微软雅黑" panose="020B0503020204020204" charset="-122"/>
                <a:ea typeface="微软雅黑" panose="020B0503020204020204" charset="-122"/>
              </a:rPr>
              <a:t>导致</a:t>
            </a:r>
            <a:r>
              <a:rPr lang="en-US" altLang="zh-CN" strike="sngStrike" dirty="0">
                <a:solidFill>
                  <a:srgbClr val="47393A"/>
                </a:solidFill>
                <a:latin typeface="微软雅黑" panose="020B0503020204020204" charset="-122"/>
                <a:ea typeface="微软雅黑" panose="020B0503020204020204" charset="-122"/>
              </a:rPr>
              <a:t>Y</a:t>
            </a:r>
            <a:r>
              <a:rPr lang="zh-CN" altLang="en-US" strike="sngStrike" dirty="0">
                <a:solidFill>
                  <a:srgbClr val="47393A"/>
                </a:solidFill>
                <a:latin typeface="微软雅黑" panose="020B0503020204020204" charset="-122"/>
                <a:ea typeface="微软雅黑" panose="020B0503020204020204" charset="-122"/>
              </a:rPr>
              <a:t>之后，</a:t>
            </a:r>
            <a:r>
              <a:rPr lang="en-US" altLang="zh-CN" strike="sngStrike" dirty="0">
                <a:solidFill>
                  <a:srgbClr val="47393A"/>
                </a:solidFill>
                <a:latin typeface="微软雅黑" panose="020B0503020204020204" charset="-122"/>
                <a:ea typeface="微软雅黑" panose="020B0503020204020204" charset="-122"/>
              </a:rPr>
              <a:t>Y</a:t>
            </a:r>
            <a:r>
              <a:rPr lang="zh-CN" altLang="en-US" strike="sngStrike" dirty="0">
                <a:solidFill>
                  <a:srgbClr val="47393A"/>
                </a:solidFill>
                <a:latin typeface="微软雅黑" panose="020B0503020204020204" charset="-122"/>
                <a:ea typeface="微软雅黑" panose="020B0503020204020204" charset="-122"/>
              </a:rPr>
              <a:t>不能再反过来导致</a:t>
            </a:r>
            <a:r>
              <a:rPr lang="en-US" altLang="zh-CN" strike="sngStrike" dirty="0">
                <a:solidFill>
                  <a:srgbClr val="47393A"/>
                </a:solidFill>
                <a:latin typeface="微软雅黑" panose="020B0503020204020204" charset="-122"/>
                <a:ea typeface="微软雅黑" panose="020B0503020204020204" charset="-122"/>
              </a:rPr>
              <a:t>X</a:t>
            </a:r>
            <a:r>
              <a:rPr lang="zh-CN" altLang="en-US" strike="sngStrike" dirty="0">
                <a:solidFill>
                  <a:srgbClr val="47393A"/>
                </a:solidFill>
                <a:latin typeface="微软雅黑" panose="020B0503020204020204" charset="-122"/>
                <a:ea typeface="微软雅黑" panose="020B0503020204020204" charset="-122"/>
              </a:rPr>
              <a:t>，也就不可能是有环的了（错误观点）</a:t>
            </a:r>
            <a:endParaRPr lang="en-US" altLang="zh-CN" strike="sngStrike" dirty="0">
              <a:solidFill>
                <a:srgbClr val="47393A"/>
              </a:solidFill>
              <a:latin typeface="微软雅黑" panose="020B0503020204020204" charset="-122"/>
              <a:ea typeface="微软雅黑" panose="020B0503020204020204" charset="-122"/>
            </a:endParaRPr>
          </a:p>
          <a:p>
            <a:r>
              <a:rPr lang="zh-CN" altLang="en-US" strike="noStrike">
                <a:solidFill>
                  <a:srgbClr val="47393A"/>
                </a:solidFill>
                <a:latin typeface="微软雅黑" panose="020B0503020204020204" charset="-122"/>
                <a:ea typeface="微软雅黑" panose="020B0503020204020204" charset="-122"/>
              </a:rPr>
              <a:t>存在环的情况，环说明了一个循环，比如一些恶性循环的例子。</a:t>
            </a:r>
            <a:endParaRPr lang="zh-CN" altLang="en-US" strike="noStrike" dirty="0">
              <a:solidFill>
                <a:srgbClr val="47393A"/>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47393A"/>
                </a:solidFill>
                <a:latin typeface="微软雅黑" panose="020B0503020204020204" charset="-122"/>
                <a:ea typeface="微软雅黑" panose="020B0503020204020204" charset="-122"/>
              </a:rPr>
              <a:t>结构化因果模型有三个新的定义：外生、内生、函数，分别对应图中的</a:t>
            </a:r>
            <a:r>
              <a:rPr lang="en-US" altLang="zh-CN" dirty="0">
                <a:solidFill>
                  <a:srgbClr val="47393A"/>
                </a:solidFill>
                <a:latin typeface="微软雅黑" panose="020B0503020204020204" charset="-122"/>
                <a:ea typeface="微软雅黑" panose="020B0503020204020204" charset="-122"/>
              </a:rPr>
              <a:t>……</a:t>
            </a:r>
            <a:endParaRPr lang="en-US" altLang="zh-CN" dirty="0">
              <a:solidFill>
                <a:srgbClr val="47393A"/>
              </a:solidFill>
              <a:latin typeface="微软雅黑" panose="020B0503020204020204" charset="-122"/>
              <a:ea typeface="微软雅黑" panose="020B0503020204020204" charset="-122"/>
            </a:endParaRPr>
          </a:p>
          <a:p>
            <a:endParaRPr lang="en-US" altLang="zh-CN" dirty="0">
              <a:solidFill>
                <a:srgbClr val="47393A"/>
              </a:solidFill>
              <a:latin typeface="微软雅黑" panose="020B0503020204020204" charset="-122"/>
              <a:ea typeface="微软雅黑" panose="020B0503020204020204" charset="-122"/>
            </a:endParaRPr>
          </a:p>
          <a:p>
            <a:r>
              <a:rPr lang="zh-CN" altLang="en-US" dirty="0">
                <a:solidFill>
                  <a:srgbClr val="47393A"/>
                </a:solidFill>
                <a:latin typeface="微软雅黑" panose="020B0503020204020204" charset="-122"/>
                <a:ea typeface="微软雅黑" panose="020B0503020204020204" charset="-122"/>
              </a:rPr>
              <a:t>对比一下因果图模型和结构化因果模型：</a:t>
            </a:r>
            <a:endParaRPr lang="en-US" altLang="zh-CN" dirty="0">
              <a:solidFill>
                <a:srgbClr val="47393A"/>
              </a:solidFill>
              <a:latin typeface="微软雅黑" panose="020B0503020204020204" charset="-122"/>
              <a:ea typeface="微软雅黑" panose="020B0503020204020204" charset="-122"/>
            </a:endParaRPr>
          </a:p>
          <a:p>
            <a:r>
              <a:rPr lang="zh-CN" altLang="en-US" dirty="0">
                <a:solidFill>
                  <a:srgbClr val="47393A"/>
                </a:solidFill>
                <a:latin typeface="微软雅黑" panose="020B0503020204020204" charset="-122"/>
                <a:ea typeface="微软雅黑" panose="020B0503020204020204" charset="-122"/>
              </a:rPr>
              <a:t>可以发现：因果图模型所表达的信息一般会比结构化因果模型更少，但是实际中我们会更多地使用因果图模型</a:t>
            </a:r>
            <a:endParaRPr lang="en-US" altLang="zh-CN" dirty="0">
              <a:solidFill>
                <a:srgbClr val="47393A"/>
              </a:solidFill>
              <a:latin typeface="微软雅黑" panose="020B0503020204020204" charset="-122"/>
              <a:ea typeface="微软雅黑" panose="020B0503020204020204" charset="-122"/>
            </a:endParaRPr>
          </a:p>
          <a:p>
            <a:r>
              <a:rPr lang="zh-CN" altLang="en-US" dirty="0">
                <a:solidFill>
                  <a:srgbClr val="47393A"/>
                </a:solidFill>
                <a:latin typeface="微软雅黑" panose="020B0503020204020204" charset="-122"/>
                <a:ea typeface="微软雅黑" panose="020B0503020204020204" charset="-122"/>
              </a:rPr>
              <a:t>因为</a:t>
            </a:r>
            <a:r>
              <a:rPr lang="zh-CN" altLang="en-US" dirty="0">
                <a:effectLst/>
                <a:latin typeface="Arial" panose="020B0604020202020204" pitchFamily="34" charset="0"/>
              </a:rPr>
              <a:t>我们对因果关系的了解通常不是定量的，而是定性的，在这个方面：</a:t>
            </a:r>
            <a:endParaRPr lang="en-US" altLang="zh-CN" dirty="0">
              <a:effectLst/>
              <a:latin typeface="Arial" panose="020B0604020202020204" pitchFamily="34" charset="0"/>
            </a:endParaRPr>
          </a:p>
          <a:p>
            <a:r>
              <a:rPr lang="en-US" altLang="zh-CN" dirty="0">
                <a:effectLst/>
                <a:latin typeface="Arial" panose="020B0604020202020204" pitchFamily="34" charset="0"/>
              </a:rPr>
              <a:t>SCM</a:t>
            </a:r>
            <a:r>
              <a:rPr lang="zh-CN" altLang="en-US" dirty="0">
                <a:effectLst/>
                <a:latin typeface="Arial" panose="020B0604020202020204" pitchFamily="34" charset="0"/>
              </a:rPr>
              <a:t>所要求的是定量的，因果图只要求定性的，后者符合的场景更多，使用地更广泛</a:t>
            </a:r>
            <a:endParaRPr lang="en-US" altLang="zh-CN" dirty="0">
              <a:effectLst/>
              <a:latin typeface="Arial" panose="020B0604020202020204" pitchFamily="34" charset="0"/>
            </a:endParaRPr>
          </a:p>
          <a:p>
            <a:r>
              <a:rPr lang="zh-CN" altLang="en-US" dirty="0">
                <a:solidFill>
                  <a:srgbClr val="47393A"/>
                </a:solidFill>
                <a:latin typeface="微软雅黑" panose="020B0503020204020204" charset="-122"/>
                <a:ea typeface="微软雅黑" panose="020B0503020204020204" charset="-122"/>
              </a:rPr>
              <a:t>知道</a:t>
            </a:r>
            <a:r>
              <a:rPr lang="en-US" altLang="zh-CN" dirty="0">
                <a:solidFill>
                  <a:srgbClr val="47393A"/>
                </a:solidFill>
                <a:latin typeface="微软雅黑" panose="020B0503020204020204" charset="-122"/>
                <a:ea typeface="微软雅黑" panose="020B0503020204020204" charset="-122"/>
              </a:rPr>
              <a:t>SCM</a:t>
            </a:r>
            <a:r>
              <a:rPr lang="zh-CN" altLang="en-US" dirty="0">
                <a:solidFill>
                  <a:srgbClr val="47393A"/>
                </a:solidFill>
                <a:latin typeface="微软雅黑" panose="020B0503020204020204" charset="-122"/>
                <a:ea typeface="微软雅黑" panose="020B0503020204020204" charset="-122"/>
              </a:rPr>
              <a:t>的情况下，我们也能画出因果图，所以</a:t>
            </a:r>
            <a:r>
              <a:rPr lang="en-US" altLang="zh-CN" dirty="0">
                <a:solidFill>
                  <a:srgbClr val="47393A"/>
                </a:solidFill>
                <a:latin typeface="微软雅黑" panose="020B0503020204020204" charset="-122"/>
                <a:ea typeface="微软雅黑" panose="020B0503020204020204" charset="-122"/>
              </a:rPr>
              <a:t>SCM</a:t>
            </a:r>
            <a:r>
              <a:rPr lang="zh-CN" altLang="en-US" dirty="0">
                <a:solidFill>
                  <a:srgbClr val="47393A"/>
                </a:solidFill>
                <a:latin typeface="微软雅黑" panose="020B0503020204020204" charset="-122"/>
                <a:ea typeface="微软雅黑" panose="020B0503020204020204" charset="-122"/>
              </a:rPr>
              <a:t>一般也是搭配因果图一起使用的。反之就不一定了</a:t>
            </a:r>
            <a:endParaRPr lang="en-US" altLang="zh-CN" dirty="0">
              <a:solidFill>
                <a:srgbClr val="47393A"/>
              </a:solidFill>
              <a:latin typeface="微软雅黑" panose="020B0503020204020204" charset="-122"/>
              <a:ea typeface="微软雅黑" panose="020B0503020204020204" charset="-122"/>
            </a:endParaRPr>
          </a:p>
          <a:p>
            <a:endParaRPr lang="en-US" altLang="zh-CN" dirty="0">
              <a:solidFill>
                <a:srgbClr val="47393A"/>
              </a:solidFill>
              <a:latin typeface="微软雅黑" panose="020B0503020204020204" charset="-122"/>
              <a:ea typeface="微软雅黑" panose="020B0503020204020204" charset="-122"/>
            </a:endParaRPr>
          </a:p>
          <a:p>
            <a:r>
              <a:rPr lang="zh-CN" altLang="en-US" dirty="0">
                <a:solidFill>
                  <a:srgbClr val="47393A"/>
                </a:solidFill>
                <a:latin typeface="微软雅黑" panose="020B0503020204020204" charset="-122"/>
                <a:ea typeface="微软雅黑" panose="020B0503020204020204" charset="-122"/>
              </a:rPr>
              <a:t>以上是描述因果关系的两个方式的介绍。</a:t>
            </a:r>
            <a:endParaRPr lang="zh-CN" altLang="en-US" dirty="0">
              <a:solidFill>
                <a:srgbClr val="47393A"/>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47393A"/>
                </a:solidFill>
                <a:latin typeface="微软雅黑" panose="020B0503020204020204" charset="-122"/>
                <a:ea typeface="微软雅黑" panose="020B0503020204020204" charset="-122"/>
              </a:rPr>
              <a:t>接下来我们基于前面的图论和</a:t>
            </a:r>
            <a:r>
              <a:rPr lang="en-US" altLang="zh-CN" dirty="0">
                <a:solidFill>
                  <a:srgbClr val="47393A"/>
                </a:solidFill>
                <a:latin typeface="微软雅黑" panose="020B0503020204020204" charset="-122"/>
                <a:ea typeface="微软雅黑" panose="020B0503020204020204" charset="-122"/>
              </a:rPr>
              <a:t>SCM</a:t>
            </a:r>
            <a:r>
              <a:rPr lang="zh-CN" altLang="en-US" dirty="0">
                <a:solidFill>
                  <a:srgbClr val="47393A"/>
                </a:solidFill>
                <a:latin typeface="微软雅黑" panose="020B0503020204020204" charset="-122"/>
                <a:ea typeface="微软雅黑" panose="020B0503020204020204" charset="-122"/>
              </a:rPr>
              <a:t>一起了解一下三种接触的因果结构</a:t>
            </a:r>
            <a:endParaRPr lang="zh-CN" altLang="en-US" dirty="0">
              <a:solidFill>
                <a:srgbClr val="47393A"/>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18C8CB-CBE6-4205-A880-B04A0269D2F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83A779A-D92B-4D9C-BA2A-962E8E0F01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4BE8A0-FA25-4ABB-B359-710CB7AEBB6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83A779A-D92B-4D9C-BA2A-962E8E0F01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4BE8A0-FA25-4ABB-B359-710CB7AEBB6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83A779A-D92B-4D9C-BA2A-962E8E0F01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4BE8A0-FA25-4ABB-B359-710CB7AEBB6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83A779A-D92B-4D9C-BA2A-962E8E0F01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4BE8A0-FA25-4ABB-B359-710CB7AEBB6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83A779A-D92B-4D9C-BA2A-962E8E0F01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4BE8A0-FA25-4ABB-B359-710CB7AEBB6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683A779A-D92B-4D9C-BA2A-962E8E0F018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4BE8A0-FA25-4ABB-B359-710CB7AEBB6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683A779A-D92B-4D9C-BA2A-962E8E0F018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D4BE8A0-FA25-4ABB-B359-710CB7AEBB6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83A779A-D92B-4D9C-BA2A-962E8E0F018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D4BE8A0-FA25-4ABB-B359-710CB7AEBB6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83A779A-D92B-4D9C-BA2A-962E8E0F018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D4BE8A0-FA25-4ABB-B359-710CB7AEBB6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83A779A-D92B-4D9C-BA2A-962E8E0F018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4BE8A0-FA25-4ABB-B359-710CB7AEBB6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83A779A-D92B-4D9C-BA2A-962E8E0F018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4BE8A0-FA25-4ABB-B359-710CB7AEBB6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3A779A-D92B-4D9C-BA2A-962E8E0F018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4BE8A0-FA25-4ABB-B359-710CB7AEBB6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slide" Target="slide9.xml"/><Relationship Id="rId3" Type="http://schemas.microsoft.com/office/2007/relationships/hdphoto" Target="../media/image14.wdp"/><Relationship Id="rId2" Type="http://schemas.openxmlformats.org/officeDocument/2006/relationships/image" Target="../media/image13.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7" Type="http://schemas.openxmlformats.org/officeDocument/2006/relationships/comments" Target="../comments/comment3.xml"/><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7" Type="http://schemas.openxmlformats.org/officeDocument/2006/relationships/comments" Target="../comments/comment4.xml"/><Relationship Id="rId6" Type="http://schemas.openxmlformats.org/officeDocument/2006/relationships/notesSlide" Target="../notesSlides/notesSlide19.xml"/><Relationship Id="rId5" Type="http://schemas.openxmlformats.org/officeDocument/2006/relationships/slideLayout" Target="../slideLayouts/slideLayout7.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6" Type="http://schemas.openxmlformats.org/officeDocument/2006/relationships/comments" Target="../comments/comment5.xml"/><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7.xml"/><Relationship Id="rId5" Type="http://schemas.microsoft.com/office/2007/relationships/hdphoto" Target="../media/image35.wdp"/><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slide" Target="slide4.xml"/><Relationship Id="rId2" Type="http://schemas.openxmlformats.org/officeDocument/2006/relationships/image" Target="../media/image36.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7.xml"/><Relationship Id="rId5" Type="http://schemas.microsoft.com/office/2007/relationships/hdphoto" Target="../media/image2.wdp"/><Relationship Id="rId4" Type="http://schemas.openxmlformats.org/officeDocument/2006/relationships/image" Target="../media/image1.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4.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6" Type="http://schemas.openxmlformats.org/officeDocument/2006/relationships/comments" Target="../comments/comment1.xml"/><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slide" Target="slide23.xml"/><Relationship Id="rId2" Type="http://schemas.openxmlformats.org/officeDocument/2006/relationships/image" Target="../media/image8.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comments" Target="../comments/comment2.xml"/><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microsoft.com/office/2007/relationships/hdphoto" Target="../media/image12.wdp"/><Relationship Id="rId2" Type="http://schemas.openxmlformats.org/officeDocument/2006/relationships/image" Target="../media/image11.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slide" Target="slide10.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5943600"/>
          </a:xfrm>
          <a:prstGeom prst="rect">
            <a:avLst/>
          </a:prstGeom>
          <a:gradFill>
            <a:gsLst>
              <a:gs pos="17000">
                <a:srgbClr val="004EA2"/>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9600" b="0" i="0" u="none" strike="noStrike" kern="1200" cap="none" spc="0" normalizeH="0" baseline="0" noProof="0" dirty="0">
              <a:ln>
                <a:solidFill>
                  <a:prstClr val="white">
                    <a:lumMod val="75000"/>
                  </a:prstClr>
                </a:solidFill>
              </a:ln>
              <a:noFill/>
              <a:effectLst/>
              <a:uLnTx/>
              <a:uFillTx/>
              <a:latin typeface="Monument Extended" panose="00000500000000000000" pitchFamily="50" charset="0"/>
              <a:ea typeface="OPPOSans B"/>
              <a:cs typeface="+mn-cs"/>
            </a:endParaRPr>
          </a:p>
        </p:txBody>
      </p:sp>
      <p:sp>
        <p:nvSpPr>
          <p:cNvPr id="5" name="文本框 4"/>
          <p:cNvSpPr txBox="1"/>
          <p:nvPr/>
        </p:nvSpPr>
        <p:spPr>
          <a:xfrm>
            <a:off x="712938" y="1975665"/>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HelveticaExt-Normal"/>
                <a:ea typeface="OPPOSans B"/>
                <a:cs typeface="+mn-cs"/>
              </a:rPr>
              <a:t>2022</a:t>
            </a:r>
            <a:r>
              <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rPr>
              <a:t>年</a:t>
            </a:r>
            <a:r>
              <a:rPr kumimoji="0" lang="en-US" altLang="zh-CN" sz="1800" b="0" i="0" u="none" strike="noStrike" kern="1200" cap="none" spc="0" normalizeH="0" baseline="0" noProof="0" dirty="0">
                <a:ln>
                  <a:noFill/>
                </a:ln>
                <a:solidFill>
                  <a:prstClr val="white"/>
                </a:solidFill>
                <a:effectLst/>
                <a:uLnTx/>
                <a:uFillTx/>
                <a:latin typeface="HelveticaExt-Normal"/>
                <a:ea typeface="OPPOSans B"/>
                <a:cs typeface="+mn-cs"/>
              </a:rPr>
              <a:t>12</a:t>
            </a:r>
            <a:r>
              <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rPr>
              <a:t>月</a:t>
            </a:r>
            <a:r>
              <a:rPr kumimoji="0" lang="en-US" altLang="zh-CN" sz="1800" b="0" i="0" u="none" strike="noStrike" kern="1200" cap="none" spc="0" normalizeH="0" baseline="0" noProof="0" dirty="0">
                <a:ln>
                  <a:noFill/>
                </a:ln>
                <a:solidFill>
                  <a:prstClr val="white"/>
                </a:solidFill>
                <a:effectLst/>
                <a:uLnTx/>
                <a:uFillTx/>
                <a:latin typeface="HelveticaExt-Normal"/>
                <a:ea typeface="OPPOSans B"/>
                <a:cs typeface="+mn-cs"/>
              </a:rPr>
              <a:t>4</a:t>
            </a:r>
            <a:r>
              <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rPr>
              <a:t>日 学习分享</a:t>
            </a:r>
            <a:endParaRPr kumimoji="0" lang="zh-CN" altLang="en-US" sz="1800" b="0" i="0" u="none" strike="noStrike" kern="1200" cap="none" spc="0" normalizeH="0" baseline="0" noProof="0" dirty="0">
              <a:ln>
                <a:noFill/>
              </a:ln>
              <a:solidFill>
                <a:prstClr val="white"/>
              </a:solidFill>
              <a:effectLst/>
              <a:uLnTx/>
              <a:uFillTx/>
              <a:latin typeface="HelveticaExt-Normal"/>
              <a:ea typeface="OPPOSans B"/>
              <a:cs typeface="+mn-cs"/>
            </a:endParaRPr>
          </a:p>
        </p:txBody>
      </p:sp>
      <p:sp>
        <p:nvSpPr>
          <p:cNvPr id="9" name="文本框 8"/>
          <p:cNvSpPr txBox="1"/>
          <p:nvPr/>
        </p:nvSpPr>
        <p:spPr>
          <a:xfrm>
            <a:off x="712938" y="2586059"/>
            <a:ext cx="9049062" cy="2123658"/>
          </a:xfrm>
          <a:prstGeom prst="rect">
            <a:avLst/>
          </a:prstGeom>
          <a:noFill/>
        </p:spPr>
        <p:txBody>
          <a:bodyPr wrap="square">
            <a:spAutoFit/>
          </a:bodyPr>
          <a:lstStyle/>
          <a:p>
            <a:pPr lvl="0">
              <a:defRPr/>
            </a:pPr>
            <a:r>
              <a:rPr lang="en-US" altLang="zh-CN" sz="6600" dirty="0">
                <a:solidFill>
                  <a:prstClr val="white"/>
                </a:solidFill>
                <a:latin typeface="HelveticaExt-Normal"/>
                <a:ea typeface="OPPOSans B"/>
              </a:rPr>
              <a:t>Causal inference</a:t>
            </a:r>
            <a:endParaRPr lang="en-US" altLang="zh-CN" sz="6600" dirty="0">
              <a:solidFill>
                <a:prstClr val="white"/>
              </a:solidFill>
              <a:latin typeface="HelveticaExt-Normal"/>
              <a:ea typeface="OPPOSans B"/>
            </a:endParaRPr>
          </a:p>
          <a:p>
            <a:pPr lvl="0">
              <a:defRPr/>
            </a:pPr>
            <a:r>
              <a:rPr lang="zh-CN" altLang="en-US" sz="6600" dirty="0">
                <a:solidFill>
                  <a:prstClr val="white"/>
                </a:solidFill>
                <a:latin typeface="HelveticaExt-Normal"/>
                <a:ea typeface="OPPOSans B"/>
              </a:rPr>
              <a:t>因果推断</a:t>
            </a:r>
            <a:endParaRPr kumimoji="0" lang="en-US" altLang="zh-CN" sz="6600" b="0" i="0" u="none" strike="noStrike" kern="1200" cap="none" spc="0" normalizeH="0" baseline="0" noProof="0" dirty="0">
              <a:ln>
                <a:noFill/>
              </a:ln>
              <a:solidFill>
                <a:prstClr val="white"/>
              </a:solidFill>
              <a:effectLst/>
              <a:uLnTx/>
              <a:uFillTx/>
              <a:latin typeface="HelveticaExt-Normal"/>
              <a:ea typeface="OPPOSans B"/>
              <a:cs typeface="+mn-cs"/>
            </a:endParaRPr>
          </a:p>
        </p:txBody>
      </p:sp>
      <p:cxnSp>
        <p:nvCxnSpPr>
          <p:cNvPr id="11" name="直接连接符 10"/>
          <p:cNvCxnSpPr/>
          <p:nvPr/>
        </p:nvCxnSpPr>
        <p:spPr>
          <a:xfrm>
            <a:off x="712938" y="2468048"/>
            <a:ext cx="65791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rot="5400000">
            <a:off x="8036216" y="1467379"/>
            <a:ext cx="6098446" cy="2646878"/>
          </a:xfrm>
          <a:prstGeom prst="rect">
            <a:avLst/>
          </a:prstGeom>
          <a:noFill/>
          <a:ln>
            <a:noFill/>
          </a:ln>
        </p:spPr>
        <p:txBody>
          <a:bodyPr vert="horz"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6600" b="1" i="0" u="none" strike="noStrike" kern="1200" normalizeH="0" baseline="0" noProof="0" dirty="0">
                <a:ln w="6600">
                  <a:solidFill>
                    <a:schemeClr val="accent1"/>
                  </a:solidFill>
                  <a:prstDash val="solid"/>
                </a:ln>
                <a:noFill/>
                <a:effectLst>
                  <a:outerShdw dist="38100" dir="2700000" algn="tl" rotWithShape="0">
                    <a:srgbClr val="0059B8"/>
                  </a:outerShdw>
                </a:effectLst>
                <a:uLnTx/>
                <a:uFillTx/>
                <a:latin typeface="Times New Roman" panose="02020603050405020304" pitchFamily="18" charset="0"/>
                <a:ea typeface="OPPOSans B"/>
                <a:cs typeface="Times New Roman" panose="02020603050405020304" pitchFamily="18" charset="0"/>
              </a:rPr>
              <a:t>SCUT</a:t>
            </a:r>
            <a:endParaRPr kumimoji="0" lang="en-US" altLang="zh-CN" sz="16600" b="1" i="0" u="none" strike="noStrike" kern="1200" normalizeH="0" baseline="0" noProof="0" dirty="0">
              <a:ln w="6600">
                <a:solidFill>
                  <a:schemeClr val="accent1"/>
                </a:solidFill>
                <a:prstDash val="solid"/>
              </a:ln>
              <a:noFill/>
              <a:effectLst>
                <a:outerShdw dist="38100" dir="2700000" algn="tl" rotWithShape="0">
                  <a:srgbClr val="0059B8"/>
                </a:outerShdw>
              </a:effectLst>
              <a:uLnTx/>
              <a:uFillTx/>
              <a:latin typeface="Times New Roman" panose="02020603050405020304" pitchFamily="18" charset="0"/>
              <a:ea typeface="OPPOSans B"/>
              <a:cs typeface="Times New Roman" panose="02020603050405020304" pitchFamily="18" charset="0"/>
            </a:endParaRPr>
          </a:p>
        </p:txBody>
      </p:sp>
      <p:pic>
        <p:nvPicPr>
          <p:cNvPr id="15" name="图片 14"/>
          <p:cNvPicPr>
            <a:picLocks noChangeAspect="1"/>
          </p:cNvPicPr>
          <p:nvPr/>
        </p:nvPicPr>
        <p:blipFill>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tretch>
            <a:fillRect/>
          </a:stretch>
        </p:blipFill>
        <p:spPr>
          <a:xfrm>
            <a:off x="734137" y="460314"/>
            <a:ext cx="1095678" cy="1095678"/>
          </a:xfrm>
          <a:prstGeom prst="rect">
            <a:avLst/>
          </a:prstGeom>
        </p:spPr>
      </p:pic>
      <p:grpSp>
        <p:nvGrpSpPr>
          <p:cNvPr id="8" name="组合 7"/>
          <p:cNvGrpSpPr/>
          <p:nvPr/>
        </p:nvGrpSpPr>
        <p:grpSpPr>
          <a:xfrm>
            <a:off x="6981127" y="6202005"/>
            <a:ext cx="6013231" cy="369451"/>
            <a:chOff x="957033" y="6128266"/>
            <a:chExt cx="6013231" cy="369451"/>
          </a:xfrm>
        </p:grpSpPr>
        <p:sp>
          <p:nvSpPr>
            <p:cNvPr id="10" name="文本框 9"/>
            <p:cNvSpPr txBox="1"/>
            <p:nvPr/>
          </p:nvSpPr>
          <p:spPr>
            <a:xfrm>
              <a:off x="2702063" y="6129417"/>
              <a:ext cx="2247092" cy="368300"/>
            </a:xfrm>
            <a:prstGeom prst="rect">
              <a:avLst/>
            </a:prstGeom>
            <a:noFill/>
          </p:spPr>
          <p:txBody>
            <a:bodyPr wrap="square">
              <a:spAutoFit/>
            </a:bodyPr>
            <a:lstStyle>
              <a:defPPr>
                <a:defRPr lang="zh-CN"/>
              </a:defPPr>
              <a:lvl1pPr>
                <a:defRPr>
                  <a:latin typeface="OPPOSans M" panose="00020600040101010101" pitchFamily="18" charset="-122"/>
                  <a:ea typeface="OPPOSans M" panose="00020600040101010101" pitchFamily="18" charset="-122"/>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black"/>
                  </a:solidFill>
                </a:rPr>
                <a:t>导师：</a:t>
              </a:r>
              <a:r>
                <a:rPr lang="zh-CN" altLang="en-US" dirty="0">
                  <a:solidFill>
                    <a:prstClr val="black"/>
                  </a:solidFill>
                </a:rPr>
                <a:t>宋海涛</a:t>
              </a:r>
              <a:endParaRPr lang="zh-CN" altLang="en-US" dirty="0">
                <a:solidFill>
                  <a:prstClr val="black"/>
                </a:solidFill>
              </a:endParaRPr>
            </a:p>
          </p:txBody>
        </p:sp>
        <p:grpSp>
          <p:nvGrpSpPr>
            <p:cNvPr id="12" name="组合 11"/>
            <p:cNvGrpSpPr/>
            <p:nvPr/>
          </p:nvGrpSpPr>
          <p:grpSpPr>
            <a:xfrm>
              <a:off x="957033" y="6128266"/>
              <a:ext cx="6013231" cy="369332"/>
              <a:chOff x="957033" y="6128266"/>
              <a:chExt cx="6013231" cy="369332"/>
            </a:xfrm>
          </p:grpSpPr>
          <p:sp>
            <p:nvSpPr>
              <p:cNvPr id="14" name="文本框 13"/>
              <p:cNvSpPr txBox="1"/>
              <p:nvPr/>
            </p:nvSpPr>
            <p:spPr>
              <a:xfrm>
                <a:off x="957033" y="6128266"/>
                <a:ext cx="1563370" cy="368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rPr>
                  <a:t>华南理工大学</a:t>
                </a: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cxnSp>
            <p:nvCxnSpPr>
              <p:cNvPr id="16" name="直接连接符 15"/>
              <p:cNvCxnSpPr/>
              <p:nvPr/>
            </p:nvCxnSpPr>
            <p:spPr>
              <a:xfrm>
                <a:off x="2498228" y="6202005"/>
                <a:ext cx="0" cy="2406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745320" y="6202005"/>
                <a:ext cx="0" cy="2406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808220" y="6128266"/>
                <a:ext cx="2162044" cy="369332"/>
              </a:xfrm>
              <a:prstGeom prst="rect">
                <a:avLst/>
              </a:prstGeom>
              <a:noFill/>
            </p:spPr>
            <p:txBody>
              <a:bodyPr wrap="square">
                <a:spAutoFit/>
              </a:bodyPr>
              <a:lstStyle>
                <a:defPPr>
                  <a:defRPr lang="zh-CN"/>
                </a:defPPr>
                <a:lvl1pPr>
                  <a:defRPr>
                    <a:latin typeface="OPPOSans M" panose="00020600040101010101" pitchFamily="18" charset="-122"/>
                    <a:ea typeface="OPPOSans M" panose="00020600040101010101" pitchFamily="18" charset="-122"/>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rPr>
                  <a:t>吴倩倩</a:t>
                </a: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advTm="6884">
        <p159:morph option="byObject"/>
      </p:transition>
    </mc:Choice>
    <mc:Fallback>
      <p:transition spd="slow" advTm="688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923046"/>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1" name="文本框 110"/>
          <p:cNvSpPr txBox="1"/>
          <p:nvPr/>
        </p:nvSpPr>
        <p:spPr>
          <a:xfrm>
            <a:off x="527083" y="254743"/>
            <a:ext cx="837688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prstClr val="white"/>
                </a:solidFill>
                <a:latin typeface="Arial" panose="020B0604020202020204"/>
                <a:ea typeface="微软雅黑" panose="020B0503020204020204" charset="-122"/>
              </a:rPr>
              <a:t>因果关系结构</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——intransitive dependence</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112" name="组合 111" hidden="1"/>
          <p:cNvGrpSpPr/>
          <p:nvPr/>
        </p:nvGrpSpPr>
        <p:grpSpPr>
          <a:xfrm>
            <a:off x="766764" y="1521102"/>
            <a:ext cx="10658474" cy="4407719"/>
            <a:chOff x="3032566" y="1361440"/>
            <a:chExt cx="8464109" cy="4967738"/>
          </a:xfrm>
        </p:grpSpPr>
        <p:cxnSp>
          <p:nvCxnSpPr>
            <p:cNvPr id="113" name="直接连接符 112"/>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grpSp>
        <p:nvGrpSpPr>
          <p:cNvPr id="73" name="组合 72"/>
          <p:cNvGrpSpPr/>
          <p:nvPr/>
        </p:nvGrpSpPr>
        <p:grpSpPr>
          <a:xfrm>
            <a:off x="1526822" y="2526646"/>
            <a:ext cx="2778992" cy="2277512"/>
            <a:chOff x="727775" y="1321404"/>
            <a:chExt cx="2778992" cy="2277512"/>
          </a:xfrm>
        </p:grpSpPr>
        <p:sp>
          <p:nvSpPr>
            <p:cNvPr id="13" name="椭圆 12"/>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945399"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035014"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21052"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945399"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3035014"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p:cNvCxnSpPr>
              <a:stCxn id="24" idx="0"/>
              <a:endCxn id="13" idx="4"/>
            </p:cNvCxnSpPr>
            <p:nvPr/>
          </p:nvCxnSpPr>
          <p:spPr>
            <a:xfrm flipV="1">
              <a:off x="937685"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0" name="直接箭头连接符 39"/>
            <p:cNvCxnSpPr/>
            <p:nvPr/>
          </p:nvCxnSpPr>
          <p:spPr>
            <a:xfrm flipV="1">
              <a:off x="2076993"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1" name="直接箭头连接符 40"/>
            <p:cNvCxnSpPr/>
            <p:nvPr/>
          </p:nvCxnSpPr>
          <p:spPr>
            <a:xfrm flipV="1">
              <a:off x="3168269"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stCxn id="13" idx="6"/>
              <a:endCxn id="16" idx="2"/>
            </p:cNvCxnSpPr>
            <p:nvPr/>
          </p:nvCxnSpPr>
          <p:spPr>
            <a:xfrm>
              <a:off x="1054318" y="1962688"/>
              <a:ext cx="891081" cy="0"/>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8" name="直接箭头连接符 47"/>
            <p:cNvCxnSpPr/>
            <p:nvPr/>
          </p:nvCxnSpPr>
          <p:spPr>
            <a:xfrm>
              <a:off x="2178665" y="1962688"/>
              <a:ext cx="891081" cy="0"/>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49" name="文本框 48"/>
            <p:cNvSpPr txBox="1"/>
            <p:nvPr/>
          </p:nvSpPr>
          <p:spPr>
            <a:xfrm>
              <a:off x="733943" y="1348337"/>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50" name="文本框 49"/>
            <p:cNvSpPr txBox="1"/>
            <p:nvPr/>
          </p:nvSpPr>
          <p:spPr>
            <a:xfrm>
              <a:off x="1873251" y="1348336"/>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51" name="文本框 50"/>
            <p:cNvSpPr txBox="1"/>
            <p:nvPr/>
          </p:nvSpPr>
          <p:spPr>
            <a:xfrm>
              <a:off x="2969196" y="1321404"/>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52" name="文本框 51"/>
            <p:cNvSpPr txBox="1"/>
            <p:nvPr/>
          </p:nvSpPr>
          <p:spPr>
            <a:xfrm>
              <a:off x="727775" y="3137251"/>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X</a:t>
              </a:r>
              <a:endParaRPr lang="zh-CN" altLang="en-US" sz="2400" b="1" baseline="-25000" dirty="0">
                <a:latin typeface="Times New Roman" panose="02020603050405020304" pitchFamily="18" charset="0"/>
                <a:cs typeface="Times New Roman" panose="02020603050405020304" pitchFamily="18" charset="0"/>
              </a:endParaRPr>
            </a:p>
          </p:txBody>
        </p:sp>
        <p:sp>
          <p:nvSpPr>
            <p:cNvPr id="53" name="文本框 52"/>
            <p:cNvSpPr txBox="1"/>
            <p:nvPr/>
          </p:nvSpPr>
          <p:spPr>
            <a:xfrm>
              <a:off x="1867083" y="3137250"/>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Y</a:t>
              </a:r>
              <a:endParaRPr lang="zh-CN" altLang="en-US" sz="2400" b="1" baseline="-25000" dirty="0">
                <a:latin typeface="Times New Roman" panose="02020603050405020304" pitchFamily="18" charset="0"/>
                <a:cs typeface="Times New Roman" panose="02020603050405020304" pitchFamily="18" charset="0"/>
              </a:endParaRPr>
            </a:p>
          </p:txBody>
        </p:sp>
        <p:sp>
          <p:nvSpPr>
            <p:cNvPr id="54" name="文本框 53"/>
            <p:cNvSpPr txBox="1"/>
            <p:nvPr/>
          </p:nvSpPr>
          <p:spPr>
            <a:xfrm>
              <a:off x="2963028" y="3110318"/>
              <a:ext cx="543739"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Z</a:t>
              </a:r>
              <a:endParaRPr lang="zh-CN" altLang="en-US" sz="2400" b="1" baseline="-25000" dirty="0">
                <a:latin typeface="Times New Roman" panose="02020603050405020304" pitchFamily="18" charset="0"/>
                <a:cs typeface="Times New Roman" panose="02020603050405020304" pitchFamily="18" charset="0"/>
              </a:endParaRPr>
            </a:p>
          </p:txBody>
        </p:sp>
      </p:grpSp>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128382" y="1876376"/>
            <a:ext cx="6432444" cy="3351168"/>
          </a:xfrm>
          <a:prstGeom prst="rect">
            <a:avLst/>
          </a:prstGeom>
        </p:spPr>
      </p:pic>
      <p:sp>
        <p:nvSpPr>
          <p:cNvPr id="55" name="文本框 54"/>
          <p:cNvSpPr txBox="1"/>
          <p:nvPr/>
        </p:nvSpPr>
        <p:spPr>
          <a:xfrm>
            <a:off x="5045840" y="1183082"/>
            <a:ext cx="3191082" cy="1138773"/>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SCM:</a:t>
            </a:r>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a:p>
            <a:endParaRPr lang="zh-CN" altLang="en-US" sz="20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656316" y="1183083"/>
            <a:ext cx="3191082" cy="769441"/>
          </a:xfrm>
          <a:prstGeom prst="rect">
            <a:avLst/>
          </a:prstGeom>
          <a:noFill/>
        </p:spPr>
        <p:txBody>
          <a:bodyPr wrap="square" rtlCol="0">
            <a:spAutoFit/>
          </a:bodyPr>
          <a:lstStyle/>
          <a:p>
            <a:r>
              <a:rPr lang="zh-CN" altLang="en-US" sz="2400" b="1" dirty="0">
                <a:latin typeface="微软雅黑" panose="020B0503020204020204" charset="-122"/>
                <a:ea typeface="微软雅黑" panose="020B0503020204020204" charset="-122"/>
                <a:cs typeface="Times New Roman" panose="02020603050405020304" pitchFamily="18" charset="0"/>
              </a:rPr>
              <a:t>一个例外：</a:t>
            </a:r>
            <a:endParaRPr lang="en-US" altLang="zh-CN" sz="2400" b="1" dirty="0">
              <a:latin typeface="微软雅黑" panose="020B0503020204020204" charset="-122"/>
              <a:ea typeface="微软雅黑" panose="020B0503020204020204" charset="-122"/>
              <a:cs typeface="Times New Roman" panose="02020603050405020304" pitchFamily="18" charset="0"/>
            </a:endParaRPr>
          </a:p>
          <a:p>
            <a:endParaRPr lang="zh-CN" altLang="en-US" sz="2000" dirty="0">
              <a:latin typeface="Times New Roman" panose="02020603050405020304" pitchFamily="18" charset="0"/>
              <a:cs typeface="Times New Roman" panose="02020603050405020304" pitchFamily="18" charset="0"/>
            </a:endParaRPr>
          </a:p>
        </p:txBody>
      </p:sp>
      <p:sp>
        <p:nvSpPr>
          <p:cNvPr id="6" name="文本框 5">
            <a:hlinkClick r:id="rId4" action="ppaction://hlinksldjump"/>
          </p:cNvPr>
          <p:cNvSpPr txBox="1"/>
          <p:nvPr/>
        </p:nvSpPr>
        <p:spPr>
          <a:xfrm>
            <a:off x="365866" y="5405154"/>
            <a:ext cx="11460268" cy="960776"/>
          </a:xfrm>
          <a:prstGeom prst="rect">
            <a:avLst/>
          </a:prstGeom>
          <a:noFill/>
        </p:spPr>
        <p:txBody>
          <a:bodyPr wrap="square" rtlCol="0">
            <a:spAutoFit/>
          </a:bodyPr>
          <a:lstStyle/>
          <a:p>
            <a:pPr indent="457200">
              <a:lnSpc>
                <a:spcPct val="150000"/>
              </a:lnSpc>
            </a:pPr>
            <a:r>
              <a:rPr lang="zh-CN" altLang="en-US" sz="2000" dirty="0">
                <a:effectLst/>
                <a:latin typeface="微软雅黑" panose="020B0503020204020204" charset="-122"/>
                <a:ea typeface="微软雅黑" panose="020B0503020204020204" charset="-122"/>
              </a:rPr>
              <a:t>无论</a:t>
            </a:r>
            <a:r>
              <a:rPr lang="en-US" altLang="zh-CN" sz="2000" dirty="0">
                <a:effectLst/>
                <a:latin typeface="微软雅黑" panose="020B0503020204020204" charset="-122"/>
                <a:ea typeface="微软雅黑" panose="020B0503020204020204" charset="-122"/>
              </a:rPr>
              <a:t>U</a:t>
            </a:r>
            <a:r>
              <a:rPr lang="en-US" altLang="zh-CN" sz="2000" baseline="-25000" dirty="0">
                <a:effectLst/>
                <a:latin typeface="微软雅黑" panose="020B0503020204020204" charset="-122"/>
                <a:ea typeface="微软雅黑" panose="020B0503020204020204" charset="-122"/>
              </a:rPr>
              <a:t>X</a:t>
            </a:r>
            <a:r>
              <a:rPr lang="zh-CN" altLang="en-US" sz="2000" dirty="0">
                <a:effectLst/>
                <a:latin typeface="微软雅黑" panose="020B0503020204020204" charset="-122"/>
                <a:ea typeface="微软雅黑" panose="020B0503020204020204" charset="-122"/>
              </a:rPr>
              <a:t>和</a:t>
            </a:r>
            <a:r>
              <a:rPr lang="en-US" altLang="zh-CN" sz="2000" dirty="0">
                <a:effectLst/>
                <a:latin typeface="微软雅黑" panose="020B0503020204020204" charset="-122"/>
                <a:ea typeface="微软雅黑" panose="020B0503020204020204" charset="-122"/>
              </a:rPr>
              <a:t>U</a:t>
            </a:r>
            <a:r>
              <a:rPr lang="en-US" altLang="zh-CN" sz="2000" baseline="-25000" dirty="0">
                <a:effectLst/>
                <a:latin typeface="微软雅黑" panose="020B0503020204020204" charset="-122"/>
                <a:ea typeface="微软雅黑" panose="020B0503020204020204" charset="-122"/>
              </a:rPr>
              <a:t>Y</a:t>
            </a:r>
            <a:r>
              <a:rPr lang="zh-CN" altLang="en-US" sz="2000" dirty="0">
                <a:effectLst/>
                <a:latin typeface="微软雅黑" panose="020B0503020204020204" charset="-122"/>
                <a:ea typeface="微软雅黑" panose="020B0503020204020204" charset="-122"/>
              </a:rPr>
              <a:t>取值为多少，</a:t>
            </a:r>
            <a:r>
              <a:rPr lang="en-US" altLang="zh-CN" sz="2000" dirty="0">
                <a:effectLst/>
                <a:latin typeface="微软雅黑" panose="020B0503020204020204" charset="-122"/>
                <a:ea typeface="微软雅黑" panose="020B0503020204020204" charset="-122"/>
              </a:rPr>
              <a:t>X</a:t>
            </a:r>
            <a:r>
              <a:rPr lang="zh-CN" altLang="en-US" sz="2000" dirty="0">
                <a:effectLst/>
                <a:latin typeface="微软雅黑" panose="020B0503020204020204" charset="-122"/>
                <a:ea typeface="微软雅黑" panose="020B0503020204020204" charset="-122"/>
              </a:rPr>
              <a:t>都不会对</a:t>
            </a:r>
            <a:r>
              <a:rPr lang="en-US" altLang="zh-CN" sz="2000" dirty="0">
                <a:latin typeface="微软雅黑" panose="020B0503020204020204" charset="-122"/>
                <a:ea typeface="微软雅黑" panose="020B0503020204020204" charset="-122"/>
              </a:rPr>
              <a:t>Z</a:t>
            </a:r>
            <a:r>
              <a:rPr lang="zh-CN" altLang="en-US" sz="2000" dirty="0">
                <a:latin typeface="微软雅黑" panose="020B0503020204020204" charset="-122"/>
                <a:ea typeface="微软雅黑" panose="020B0503020204020204" charset="-122"/>
              </a:rPr>
              <a:t>造成任何影响。因为</a:t>
            </a:r>
            <a:r>
              <a:rPr lang="en-US" altLang="zh-CN" sz="2000" dirty="0">
                <a:latin typeface="微软雅黑" panose="020B0503020204020204" charset="-122"/>
                <a:ea typeface="微软雅黑" panose="020B0503020204020204" charset="-122"/>
              </a:rPr>
              <a:t>X</a:t>
            </a:r>
            <a:r>
              <a:rPr lang="zh-CN" altLang="en-US" sz="2000" dirty="0">
                <a:latin typeface="微软雅黑" panose="020B0503020204020204" charset="-122"/>
                <a:ea typeface="微软雅黑" panose="020B0503020204020204" charset="-122"/>
              </a:rPr>
              <a:t>只会决定</a:t>
            </a:r>
            <a:r>
              <a:rPr lang="en-US" altLang="zh-CN" sz="2000" dirty="0">
                <a:latin typeface="微软雅黑" panose="020B0503020204020204" charset="-122"/>
                <a:ea typeface="微软雅黑" panose="020B0503020204020204" charset="-122"/>
              </a:rPr>
              <a:t>Y</a:t>
            </a:r>
            <a:r>
              <a:rPr lang="zh-CN" altLang="en-US" sz="2000" dirty="0">
                <a:latin typeface="微软雅黑" panose="020B0503020204020204" charset="-122"/>
                <a:ea typeface="微软雅黑" panose="020B0503020204020204" charset="-122"/>
              </a:rPr>
              <a:t>取值是</a:t>
            </a:r>
            <a:r>
              <a:rPr lang="en-US" altLang="zh-CN" sz="2000" dirty="0">
                <a:latin typeface="微软雅黑" panose="020B0503020204020204" charset="-122"/>
                <a:ea typeface="微软雅黑" panose="020B0503020204020204" charset="-122"/>
              </a:rPr>
              <a:t>a</a:t>
            </a:r>
            <a:r>
              <a:rPr lang="zh-CN" altLang="en-US" sz="2000" dirty="0">
                <a:latin typeface="微软雅黑" panose="020B0503020204020204" charset="-122"/>
                <a:ea typeface="微软雅黑" panose="020B0503020204020204" charset="-122"/>
              </a:rPr>
              <a:t>或者</a:t>
            </a:r>
            <a:r>
              <a:rPr lang="en-US" altLang="zh-CN" sz="2000" dirty="0">
                <a:latin typeface="微软雅黑" panose="020B0503020204020204" charset="-122"/>
                <a:ea typeface="微软雅黑" panose="020B0503020204020204" charset="-122"/>
              </a:rPr>
              <a:t>b</a:t>
            </a:r>
            <a:r>
              <a:rPr lang="zh-CN" altLang="en-US" sz="2000" dirty="0">
                <a:latin typeface="微软雅黑" panose="020B0503020204020204" charset="-122"/>
                <a:ea typeface="微软雅黑" panose="020B0503020204020204" charset="-122"/>
              </a:rPr>
              <a:t>，但只有</a:t>
            </a:r>
            <a:r>
              <a:rPr lang="en-US" altLang="zh-CN" sz="2000" dirty="0">
                <a:latin typeface="微软雅黑" panose="020B0503020204020204" charset="-122"/>
                <a:ea typeface="微软雅黑" panose="020B0503020204020204" charset="-122"/>
              </a:rPr>
              <a:t>Y</a:t>
            </a:r>
            <a:r>
              <a:rPr lang="zh-CN" altLang="en-US" sz="2000" dirty="0">
                <a:latin typeface="微软雅黑" panose="020B0503020204020204" charset="-122"/>
                <a:ea typeface="微软雅黑" panose="020B0503020204020204" charset="-122"/>
              </a:rPr>
              <a:t>取值为</a:t>
            </a:r>
            <a:r>
              <a:rPr lang="en-US" altLang="zh-CN" sz="2000" dirty="0">
                <a:latin typeface="微软雅黑" panose="020B0503020204020204" charset="-122"/>
                <a:ea typeface="微软雅黑" panose="020B0503020204020204" charset="-122"/>
              </a:rPr>
              <a:t>c</a:t>
            </a:r>
            <a:r>
              <a:rPr lang="zh-CN" altLang="en-US" sz="2000" dirty="0">
                <a:latin typeface="微软雅黑" panose="020B0503020204020204" charset="-122"/>
                <a:ea typeface="微软雅黑" panose="020B0503020204020204" charset="-122"/>
              </a:rPr>
              <a:t>时才会影响到</a:t>
            </a:r>
            <a:r>
              <a:rPr lang="en-US" altLang="zh-CN" sz="2000" dirty="0">
                <a:latin typeface="微软雅黑" panose="020B0503020204020204" charset="-122"/>
                <a:ea typeface="微软雅黑" panose="020B0503020204020204" charset="-122"/>
              </a:rPr>
              <a:t>Z</a:t>
            </a:r>
            <a:r>
              <a:rPr lang="zh-CN" altLang="en-US" sz="2000" dirty="0">
                <a:latin typeface="微软雅黑" panose="020B0503020204020204" charset="-122"/>
                <a:ea typeface="微软雅黑" panose="020B0503020204020204" charset="-122"/>
              </a:rPr>
              <a:t>。因此</a:t>
            </a:r>
            <a:r>
              <a:rPr lang="en-US" altLang="zh-CN" sz="2000" dirty="0">
                <a:latin typeface="微软雅黑" panose="020B0503020204020204" charset="-122"/>
                <a:ea typeface="微软雅黑" panose="020B0503020204020204" charset="-122"/>
              </a:rPr>
              <a:t>X</a:t>
            </a:r>
            <a:r>
              <a:rPr lang="zh-CN" altLang="en-US" sz="2000" dirty="0">
                <a:latin typeface="微软雅黑" panose="020B0503020204020204" charset="-122"/>
                <a:ea typeface="微软雅黑" panose="020B0503020204020204" charset="-122"/>
              </a:rPr>
              <a:t>和</a:t>
            </a:r>
            <a:r>
              <a:rPr lang="en-US" altLang="zh-CN" sz="2000" dirty="0">
                <a:latin typeface="微软雅黑" panose="020B0503020204020204" charset="-122"/>
                <a:ea typeface="微软雅黑" panose="020B0503020204020204" charset="-122"/>
              </a:rPr>
              <a:t>Z</a:t>
            </a:r>
            <a:r>
              <a:rPr lang="zh-CN" altLang="en-US" sz="2000" dirty="0">
                <a:latin typeface="微软雅黑" panose="020B0503020204020204" charset="-122"/>
                <a:ea typeface="微软雅黑" panose="020B0503020204020204" charset="-122"/>
              </a:rPr>
              <a:t>在这个模型中是独立的，我们称之为</a:t>
            </a:r>
            <a:r>
              <a:rPr kumimoji="0" lang="en-US" altLang="zh-CN" sz="2000" b="1" i="0" u="none" strike="noStrike" kern="1200" cap="none" spc="0" normalizeH="0" baseline="0" noProof="0" dirty="0">
                <a:ln>
                  <a:noFill/>
                </a:ln>
                <a:effectLst/>
                <a:uLnTx/>
                <a:uFillTx/>
                <a:latin typeface="Arial" panose="020B0604020202020204"/>
                <a:ea typeface="微软雅黑" panose="020B0503020204020204" charset="-122"/>
                <a:cs typeface="+mn-cs"/>
              </a:rPr>
              <a:t>intransitive dependence</a:t>
            </a:r>
            <a:r>
              <a:rPr kumimoji="0" lang="zh-CN" altLang="en-US" sz="2000" b="1" i="0" u="none" strike="noStrike" kern="1200" cap="none" spc="0" normalizeH="0" baseline="0" noProof="0" dirty="0">
                <a:ln>
                  <a:noFill/>
                </a:ln>
                <a:effectLst/>
                <a:uLnTx/>
                <a:uFillTx/>
                <a:latin typeface="Arial" panose="020B0604020202020204"/>
                <a:ea typeface="微软雅黑" panose="020B0503020204020204" charset="-122"/>
                <a:cs typeface="+mn-cs"/>
              </a:rPr>
              <a:t>。</a:t>
            </a:r>
            <a:endParaRPr lang="en-US" altLang="zh-CN" sz="2000" dirty="0">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923046"/>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1" name="文本框 110"/>
          <p:cNvSpPr txBox="1"/>
          <p:nvPr/>
        </p:nvSpPr>
        <p:spPr>
          <a:xfrm>
            <a:off x="536088" y="247069"/>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prstClr val="white"/>
                </a:solidFill>
                <a:latin typeface="Arial" panose="020B0604020202020204"/>
                <a:ea typeface="微软雅黑" panose="020B0503020204020204" charset="-122"/>
              </a:rPr>
              <a:t>因果关系结构</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——Fork </a:t>
            </a: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叉状结构</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112" name="组合 111" hidden="1"/>
          <p:cNvGrpSpPr/>
          <p:nvPr/>
        </p:nvGrpSpPr>
        <p:grpSpPr>
          <a:xfrm>
            <a:off x="766764" y="1521102"/>
            <a:ext cx="10658474" cy="4407719"/>
            <a:chOff x="3032566" y="1361440"/>
            <a:chExt cx="8464109" cy="4967738"/>
          </a:xfrm>
        </p:grpSpPr>
        <p:cxnSp>
          <p:nvCxnSpPr>
            <p:cNvPr id="113" name="直接连接符 112"/>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grpSp>
        <p:nvGrpSpPr>
          <p:cNvPr id="5" name="组合 4"/>
          <p:cNvGrpSpPr/>
          <p:nvPr/>
        </p:nvGrpSpPr>
        <p:grpSpPr>
          <a:xfrm>
            <a:off x="1039593" y="1161559"/>
            <a:ext cx="2557110" cy="2563402"/>
            <a:chOff x="727775" y="1321404"/>
            <a:chExt cx="2778992" cy="2694772"/>
          </a:xfrm>
        </p:grpSpPr>
        <p:sp>
          <p:nvSpPr>
            <p:cNvPr id="6" name="椭圆 5"/>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957019" y="2406630"/>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a:off x="3035014"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21052"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949583" y="3319914"/>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3035014"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a:stCxn id="9" idx="0"/>
              <a:endCxn id="6" idx="4"/>
            </p:cNvCxnSpPr>
            <p:nvPr/>
          </p:nvCxnSpPr>
          <p:spPr>
            <a:xfrm flipV="1">
              <a:off x="937685"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a:stCxn id="10" idx="0"/>
            </p:cNvCxnSpPr>
            <p:nvPr/>
          </p:nvCxnSpPr>
          <p:spPr>
            <a:xfrm flipV="1">
              <a:off x="2066217" y="2605453"/>
              <a:ext cx="0" cy="714461"/>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直接箭头连接符 13"/>
            <p:cNvCxnSpPr/>
            <p:nvPr/>
          </p:nvCxnSpPr>
          <p:spPr>
            <a:xfrm flipV="1">
              <a:off x="3168269"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a:stCxn id="7" idx="2"/>
              <a:endCxn id="6" idx="6"/>
            </p:cNvCxnSpPr>
            <p:nvPr/>
          </p:nvCxnSpPr>
          <p:spPr>
            <a:xfrm flipH="1" flipV="1">
              <a:off x="1054318" y="1962688"/>
              <a:ext cx="902701" cy="560469"/>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直接箭头连接符 15"/>
            <p:cNvCxnSpPr>
              <a:stCxn id="7" idx="6"/>
              <a:endCxn id="8" idx="2"/>
            </p:cNvCxnSpPr>
            <p:nvPr/>
          </p:nvCxnSpPr>
          <p:spPr>
            <a:xfrm flipV="1">
              <a:off x="2190285" y="1962688"/>
              <a:ext cx="844729" cy="560469"/>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7" name="文本框 16"/>
            <p:cNvSpPr txBox="1"/>
            <p:nvPr/>
          </p:nvSpPr>
          <p:spPr>
            <a:xfrm>
              <a:off x="733943" y="1348337"/>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1835995" y="1898411"/>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2969196" y="1321404"/>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727775" y="3137251"/>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Y</a:t>
              </a:r>
              <a:endParaRPr lang="zh-CN" altLang="en-US" sz="2400" b="1" baseline="-25000"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1852111" y="3554511"/>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X</a:t>
              </a:r>
              <a:endParaRPr lang="zh-CN" altLang="en-US" sz="2400" b="1" baseline="-250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2963028" y="3110318"/>
              <a:ext cx="543739"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Z</a:t>
              </a:r>
              <a:endParaRPr lang="zh-CN" altLang="en-US" sz="2400" b="1" baseline="-25000" dirty="0">
                <a:latin typeface="Times New Roman" panose="02020603050405020304" pitchFamily="18" charset="0"/>
                <a:cs typeface="Times New Roman" panose="02020603050405020304" pitchFamily="18" charset="0"/>
              </a:endParaRPr>
            </a:p>
          </p:txBody>
        </p:sp>
      </p:grpSp>
      <p:sp>
        <p:nvSpPr>
          <p:cNvPr id="35" name="文本框 34"/>
          <p:cNvSpPr txBox="1"/>
          <p:nvPr/>
        </p:nvSpPr>
        <p:spPr>
          <a:xfrm>
            <a:off x="1039593" y="3848264"/>
            <a:ext cx="3191082" cy="2616101"/>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SCM:</a:t>
            </a:r>
            <a:endParaRPr lang="en-US" altLang="zh-CN" sz="2400" b="1"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U = {U</a:t>
            </a:r>
            <a:r>
              <a:rPr lang="en-US" altLang="zh-CN" sz="2000" baseline="-25000" dirty="0">
                <a:latin typeface="Times New Roman" panose="02020603050405020304" pitchFamily="18" charset="0"/>
                <a:cs typeface="Times New Roman" panose="02020603050405020304" pitchFamily="18" charset="0"/>
              </a:rPr>
              <a:t>X </a:t>
            </a:r>
            <a:r>
              <a:rPr lang="en-US" altLang="zh-CN" sz="2000" dirty="0">
                <a:latin typeface="Times New Roman" panose="02020603050405020304" pitchFamily="18" charset="0"/>
                <a:cs typeface="Times New Roman" panose="02020603050405020304" pitchFamily="18" charset="0"/>
              </a:rPr>
              <a:t>,</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a:t>
            </a:r>
            <a:r>
              <a:rPr lang="en-US" altLang="zh-CN" sz="2000" baseline="-25000" dirty="0">
                <a:latin typeface="Times New Roman" panose="02020603050405020304" pitchFamily="18" charset="0"/>
                <a:cs typeface="Times New Roman" panose="02020603050405020304" pitchFamily="18" charset="0"/>
              </a:rPr>
              <a:t>Y </a:t>
            </a:r>
            <a:r>
              <a:rPr lang="en-US" altLang="zh-CN" sz="2000" dirty="0">
                <a:latin typeface="Times New Roman" panose="02020603050405020304" pitchFamily="18" charset="0"/>
                <a:cs typeface="Times New Roman" panose="02020603050405020304" pitchFamily="18" charset="0"/>
              </a:rPr>
              <a:t>, U</a:t>
            </a:r>
            <a:r>
              <a:rPr lang="en-US" altLang="zh-CN" sz="2000" baseline="-25000" dirty="0">
                <a:latin typeface="Times New Roman" panose="02020603050405020304" pitchFamily="18" charset="0"/>
                <a:cs typeface="Times New Roman" panose="02020603050405020304" pitchFamily="18" charset="0"/>
              </a:rPr>
              <a:t>Z</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V = {X , 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Z}</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F =  {</a:t>
            </a:r>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Y</a:t>
            </a:r>
            <a:r>
              <a:rPr lang="en-US" altLang="zh-CN" sz="2000" dirty="0">
                <a:latin typeface="Times New Roman" panose="02020603050405020304" pitchFamily="18" charset="0"/>
                <a:cs typeface="Times New Roman" panose="02020603050405020304" pitchFamily="18" charset="0"/>
              </a:rPr>
              <a:t> , </a:t>
            </a:r>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Z</a:t>
            </a:r>
            <a:r>
              <a:rPr lang="en-US" altLang="zh-CN"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a:t>
            </a:r>
            <a:r>
              <a:rPr lang="en-US" altLang="zh-CN" sz="2000" baseline="-25000" dirty="0">
                <a:latin typeface="Times New Roman" panose="02020603050405020304" pitchFamily="18" charset="0"/>
                <a:cs typeface="Times New Roman" panose="02020603050405020304" pitchFamily="18" charset="0"/>
              </a:rPr>
              <a:t>X</a:t>
            </a:r>
            <a:endParaRPr lang="en-US" altLang="zh-CN" sz="2000" baseline="-25000" dirty="0">
              <a:latin typeface="Times New Roman" panose="02020603050405020304" pitchFamily="18" charset="0"/>
              <a:cs typeface="Times New Roman" panose="02020603050405020304" pitchFamily="18" charset="0"/>
            </a:endParaRPr>
          </a:p>
          <a:p>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Y</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5X - U</a:t>
            </a:r>
            <a:r>
              <a:rPr lang="en-US" altLang="zh-CN" sz="2000" baseline="-25000" dirty="0">
                <a:latin typeface="Times New Roman" panose="02020603050405020304" pitchFamily="18" charset="0"/>
                <a:cs typeface="Times New Roman" panose="02020603050405020304" pitchFamily="18" charset="0"/>
              </a:rPr>
              <a:t>Y</a:t>
            </a:r>
            <a:endParaRPr lang="en-US" altLang="zh-CN" sz="2000" dirty="0">
              <a:latin typeface="Times New Roman" panose="02020603050405020304" pitchFamily="18" charset="0"/>
              <a:cs typeface="Times New Roman" panose="02020603050405020304" pitchFamily="18" charset="0"/>
            </a:endParaRPr>
          </a:p>
          <a:p>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Z</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10X + U</a:t>
            </a:r>
            <a:r>
              <a:rPr lang="en-US" altLang="zh-CN" sz="2000" baseline="-25000" dirty="0">
                <a:latin typeface="Times New Roman" panose="02020603050405020304" pitchFamily="18" charset="0"/>
                <a:cs typeface="Times New Roman" panose="02020603050405020304" pitchFamily="18" charset="0"/>
              </a:rPr>
              <a:t>Z</a:t>
            </a:r>
            <a:endParaRPr lang="zh-CN" altLang="en-US" sz="2000" dirty="0">
              <a:latin typeface="Times New Roman" panose="02020603050405020304" pitchFamily="18" charset="0"/>
              <a:cs typeface="Times New Roman" panose="02020603050405020304" pitchFamily="18" charset="0"/>
            </a:endParaRPr>
          </a:p>
        </p:txBody>
      </p:sp>
      <p:sp>
        <p:nvSpPr>
          <p:cNvPr id="36" name="文本框 35"/>
          <p:cNvSpPr txBox="1"/>
          <p:nvPr/>
        </p:nvSpPr>
        <p:spPr>
          <a:xfrm>
            <a:off x="5196503" y="1027957"/>
            <a:ext cx="5576014" cy="3367397"/>
          </a:xfrm>
          <a:prstGeom prst="rect">
            <a:avLst/>
          </a:prstGeom>
          <a:noFill/>
        </p:spPr>
        <p:txBody>
          <a:bodyPr wrap="none" rtlCol="0">
            <a:spAutoFit/>
          </a:bodyPr>
          <a:lstStyle/>
          <a:p>
            <a:pPr>
              <a:lnSpc>
                <a:spcPct val="150000"/>
              </a:lnSpc>
            </a:pPr>
            <a:r>
              <a:rPr lang="en-US" altLang="zh-CN" b="1" dirty="0">
                <a:latin typeface="微软雅黑" panose="020B0503020204020204" charset="-122"/>
                <a:ea typeface="微软雅黑" panose="020B0503020204020204" charset="-122"/>
              </a:rPr>
              <a:t>1. Z and</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Y</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are likely dependent</a:t>
            </a:r>
            <a:endParaRPr lang="en-US" altLang="zh-CN" b="1"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rPr>
              <a:t>    For some z , y , P(Z=z| Y=y) </a:t>
            </a: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 P(Z=z) </a:t>
            </a:r>
            <a:endParaRPr lang="en-US" altLang="zh-CN" dirty="0">
              <a:latin typeface="微软雅黑" panose="020B0503020204020204" charset="-122"/>
              <a:ea typeface="微软雅黑" panose="020B0503020204020204" charset="-122"/>
            </a:endParaRPr>
          </a:p>
          <a:p>
            <a:pPr>
              <a:lnSpc>
                <a:spcPct val="150000"/>
              </a:lnSpc>
            </a:pPr>
            <a:r>
              <a:rPr lang="en-US" altLang="zh-CN" b="1" dirty="0">
                <a:latin typeface="微软雅黑" panose="020B0503020204020204" charset="-122"/>
                <a:ea typeface="微软雅黑" panose="020B0503020204020204" charset="-122"/>
              </a:rPr>
              <a:t>2. Y and X are likely dependent</a:t>
            </a:r>
            <a:endParaRPr lang="en-US" altLang="zh-CN" b="1" dirty="0">
              <a:latin typeface="微软雅黑" panose="020B0503020204020204" charset="-122"/>
              <a:ea typeface="微软雅黑" panose="020B0503020204020204" charset="-122"/>
            </a:endParaRPr>
          </a:p>
          <a:p>
            <a:pPr>
              <a:lnSpc>
                <a:spcPct val="150000"/>
              </a:lnSpc>
            </a:pPr>
            <a:r>
              <a:rPr lang="en-US" altLang="zh-CN" b="1"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For some x , y , P(Y=y| X=x) </a:t>
            </a: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 P(Y=y) </a:t>
            </a:r>
            <a:endParaRPr lang="en-US" altLang="zh-CN" b="1" dirty="0">
              <a:latin typeface="微软雅黑" panose="020B0503020204020204" charset="-122"/>
              <a:ea typeface="微软雅黑" panose="020B0503020204020204" charset="-122"/>
            </a:endParaRPr>
          </a:p>
          <a:p>
            <a:pPr>
              <a:lnSpc>
                <a:spcPct val="150000"/>
              </a:lnSpc>
            </a:pPr>
            <a:r>
              <a:rPr lang="en-US" altLang="zh-CN" b="1" dirty="0">
                <a:latin typeface="微软雅黑" panose="020B0503020204020204" charset="-122"/>
                <a:ea typeface="微软雅黑" panose="020B0503020204020204" charset="-122"/>
              </a:rPr>
              <a:t>3. Z and X are likely dependent</a:t>
            </a:r>
            <a:endParaRPr lang="en-US" altLang="zh-CN" b="1" dirty="0">
              <a:latin typeface="微软雅黑" panose="020B0503020204020204" charset="-122"/>
              <a:ea typeface="微软雅黑" panose="020B0503020204020204" charset="-122"/>
            </a:endParaRPr>
          </a:p>
          <a:p>
            <a:pPr>
              <a:lnSpc>
                <a:spcPct val="150000"/>
              </a:lnSpc>
            </a:pPr>
            <a:r>
              <a:rPr lang="en-US" altLang="zh-CN" b="1"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For some z , y , P(Z=z| X=x) </a:t>
            </a: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 P(Z=z)</a:t>
            </a:r>
            <a:endParaRPr lang="en-US" altLang="zh-CN" b="1" dirty="0">
              <a:latin typeface="微软雅黑" panose="020B0503020204020204" charset="-122"/>
              <a:ea typeface="微软雅黑" panose="020B0503020204020204" charset="-122"/>
            </a:endParaRPr>
          </a:p>
          <a:p>
            <a:pPr>
              <a:lnSpc>
                <a:spcPct val="150000"/>
              </a:lnSpc>
            </a:pPr>
            <a:r>
              <a:rPr lang="en-US" altLang="zh-CN" b="1" dirty="0">
                <a:latin typeface="微软雅黑" panose="020B0503020204020204" charset="-122"/>
                <a:ea typeface="微软雅黑" panose="020B0503020204020204" charset="-122"/>
              </a:rPr>
              <a:t>4. Z and</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Y</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are</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independent,</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conditional</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on</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X</a:t>
            </a:r>
            <a:endParaRPr lang="en-US" altLang="zh-CN" b="1" dirty="0">
              <a:latin typeface="微软雅黑" panose="020B0503020204020204" charset="-122"/>
              <a:ea typeface="微软雅黑" panose="020B0503020204020204" charset="-122"/>
            </a:endParaRPr>
          </a:p>
          <a:p>
            <a:pPr>
              <a:lnSpc>
                <a:spcPct val="150000"/>
              </a:lnSpc>
            </a:pPr>
            <a:r>
              <a:rPr lang="zh-CN" altLang="en-US" b="1"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For all x , y, z , P(Z=z| X=x , Y=y) = P(Z=z| X=x)</a:t>
            </a:r>
            <a:endParaRPr lang="zh-CN" altLang="en-US" dirty="0">
              <a:latin typeface="微软雅黑" panose="020B0503020204020204" charset="-122"/>
              <a:ea typeface="微软雅黑" panose="020B0503020204020204" charset="-122"/>
            </a:endParaRPr>
          </a:p>
        </p:txBody>
      </p:sp>
      <p:grpSp>
        <p:nvGrpSpPr>
          <p:cNvPr id="37" name="组合 36"/>
          <p:cNvGrpSpPr/>
          <p:nvPr/>
        </p:nvGrpSpPr>
        <p:grpSpPr>
          <a:xfrm>
            <a:off x="3632827" y="4708658"/>
            <a:ext cx="8204193" cy="1713993"/>
            <a:chOff x="3573466" y="4683044"/>
            <a:chExt cx="8204193" cy="1713993"/>
          </a:xfrm>
        </p:grpSpPr>
        <p:sp>
          <p:nvSpPr>
            <p:cNvPr id="38" name="矩形 37"/>
            <p:cNvSpPr/>
            <p:nvPr/>
          </p:nvSpPr>
          <p:spPr>
            <a:xfrm>
              <a:off x="6513318" y="4736280"/>
              <a:ext cx="2703851"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性别 </a:t>
              </a:r>
              <a:r>
                <a:rPr lang="en-US" altLang="zh-CN" dirty="0">
                  <a:solidFill>
                    <a:schemeClr val="tx1"/>
                  </a:solidFill>
                  <a:latin typeface="微软雅黑" panose="020B0503020204020204" charset="-122"/>
                  <a:ea typeface="微软雅黑" panose="020B0503020204020204" charset="-122"/>
                </a:rPr>
                <a:t>sex</a:t>
              </a:r>
              <a:endParaRPr lang="zh-CN" altLang="en-US" dirty="0">
                <a:solidFill>
                  <a:schemeClr val="tx1"/>
                </a:solidFill>
                <a:latin typeface="微软雅黑" panose="020B0503020204020204" charset="-122"/>
                <a:ea typeface="微软雅黑" panose="020B0503020204020204" charset="-122"/>
              </a:endParaRPr>
            </a:p>
          </p:txBody>
        </p:sp>
        <p:sp>
          <p:nvSpPr>
            <p:cNvPr id="39" name="矩形 38"/>
            <p:cNvSpPr/>
            <p:nvPr/>
          </p:nvSpPr>
          <p:spPr>
            <a:xfrm>
              <a:off x="4156042" y="5889314"/>
              <a:ext cx="2701274"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治疗 </a:t>
              </a:r>
              <a:r>
                <a:rPr lang="en-US" altLang="zh-CN" dirty="0">
                  <a:solidFill>
                    <a:schemeClr val="tx1"/>
                  </a:solidFill>
                  <a:latin typeface="微软雅黑" panose="020B0503020204020204" charset="-122"/>
                  <a:ea typeface="微软雅黑" panose="020B0503020204020204" charset="-122"/>
                </a:rPr>
                <a:t>treatment</a:t>
              </a:r>
              <a:endParaRPr lang="zh-CN" altLang="en-US" dirty="0">
                <a:solidFill>
                  <a:schemeClr val="tx1"/>
                </a:solidFill>
                <a:latin typeface="微软雅黑" panose="020B0503020204020204" charset="-122"/>
                <a:ea typeface="微软雅黑" panose="020B0503020204020204" charset="-122"/>
              </a:endParaRPr>
            </a:p>
          </p:txBody>
        </p:sp>
        <p:sp>
          <p:nvSpPr>
            <p:cNvPr id="40" name="矩形 39"/>
            <p:cNvSpPr/>
            <p:nvPr/>
          </p:nvSpPr>
          <p:spPr>
            <a:xfrm>
              <a:off x="9076385" y="5880379"/>
              <a:ext cx="2701274"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康复 </a:t>
              </a:r>
              <a:r>
                <a:rPr lang="en-US" altLang="zh-CN" dirty="0">
                  <a:solidFill>
                    <a:schemeClr val="tx1"/>
                  </a:solidFill>
                  <a:latin typeface="微软雅黑" panose="020B0503020204020204" charset="-122"/>
                  <a:ea typeface="微软雅黑" panose="020B0503020204020204" charset="-122"/>
                </a:rPr>
                <a:t>recovered</a:t>
              </a:r>
              <a:endParaRPr lang="zh-CN" altLang="en-US" dirty="0">
                <a:solidFill>
                  <a:schemeClr val="tx1"/>
                </a:solidFill>
                <a:latin typeface="微软雅黑" panose="020B0503020204020204" charset="-122"/>
                <a:ea typeface="微软雅黑" panose="020B0503020204020204" charset="-122"/>
              </a:endParaRPr>
            </a:p>
          </p:txBody>
        </p:sp>
        <p:cxnSp>
          <p:nvCxnSpPr>
            <p:cNvPr id="41" name="直接箭头连接符 40"/>
            <p:cNvCxnSpPr>
              <a:stCxn id="38" idx="1"/>
              <a:endCxn id="39" idx="0"/>
            </p:cNvCxnSpPr>
            <p:nvPr/>
          </p:nvCxnSpPr>
          <p:spPr>
            <a:xfrm flipH="1">
              <a:off x="5506679" y="4990142"/>
              <a:ext cx="1006639" cy="89917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2" name="直接箭头连接符 41"/>
            <p:cNvCxnSpPr>
              <a:stCxn id="38" idx="3"/>
              <a:endCxn id="40" idx="0"/>
            </p:cNvCxnSpPr>
            <p:nvPr/>
          </p:nvCxnSpPr>
          <p:spPr>
            <a:xfrm>
              <a:off x="9217169" y="4990142"/>
              <a:ext cx="1209853" cy="89023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3" name="直接箭头连接符 42"/>
            <p:cNvCxnSpPr>
              <a:stCxn id="39" idx="3"/>
              <a:endCxn id="40" idx="1"/>
            </p:cNvCxnSpPr>
            <p:nvPr/>
          </p:nvCxnSpPr>
          <p:spPr>
            <a:xfrm flipV="1">
              <a:off x="6857316" y="6134241"/>
              <a:ext cx="2219069" cy="8935"/>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44" name="文本框 43"/>
            <p:cNvSpPr txBox="1"/>
            <p:nvPr/>
          </p:nvSpPr>
          <p:spPr>
            <a:xfrm>
              <a:off x="3573466" y="5912342"/>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45" name="文本框 44"/>
            <p:cNvSpPr txBox="1"/>
            <p:nvPr/>
          </p:nvSpPr>
          <p:spPr>
            <a:xfrm>
              <a:off x="5898694" y="4683044"/>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46" name="文本框 45"/>
            <p:cNvSpPr txBox="1"/>
            <p:nvPr/>
          </p:nvSpPr>
          <p:spPr>
            <a:xfrm>
              <a:off x="9143672" y="5889314"/>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465496" y="1223566"/>
            <a:ext cx="10812493" cy="1062074"/>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2" name="矩形 1"/>
          <p:cNvSpPr/>
          <p:nvPr/>
        </p:nvSpPr>
        <p:spPr>
          <a:xfrm>
            <a:off x="0" y="0"/>
            <a:ext cx="12192000" cy="923046"/>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112" name="组合 111" hidden="1"/>
          <p:cNvGrpSpPr/>
          <p:nvPr/>
        </p:nvGrpSpPr>
        <p:grpSpPr>
          <a:xfrm>
            <a:off x="766764" y="1521102"/>
            <a:ext cx="10658474" cy="4407719"/>
            <a:chOff x="3032566" y="1361440"/>
            <a:chExt cx="8464109" cy="4967738"/>
          </a:xfrm>
        </p:grpSpPr>
        <p:cxnSp>
          <p:nvCxnSpPr>
            <p:cNvPr id="113" name="直接连接符 112"/>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sp>
        <p:nvSpPr>
          <p:cNvPr id="3" name="文本框 2"/>
          <p:cNvSpPr txBox="1"/>
          <p:nvPr/>
        </p:nvSpPr>
        <p:spPr>
          <a:xfrm>
            <a:off x="545418" y="279384"/>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混杂因子</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1727665" y="1397400"/>
            <a:ext cx="9244516" cy="707886"/>
          </a:xfrm>
          <a:prstGeom prst="rect">
            <a:avLst/>
          </a:prstGeom>
          <a:noFill/>
        </p:spPr>
        <p:txBody>
          <a:bodyPr wrap="square" rtlCol="0">
            <a:spAutoFit/>
          </a:bodyPr>
          <a:lstStyle/>
          <a:p>
            <a:r>
              <a:rPr lang="zh-CN" altLang="en-US" sz="2000" dirty="0">
                <a:effectLst/>
                <a:latin typeface="微软雅黑" panose="020B0503020204020204" charset="-122"/>
                <a:ea typeface="微软雅黑" panose="020B0503020204020204" charset="-122"/>
              </a:rPr>
              <a:t>当一个变量同时影响选择接受处理的对象以及实验结果时，混杂偏倚就产生了，这个变量就是混杂因子。</a:t>
            </a:r>
            <a:r>
              <a:rPr lang="zh-CN" altLang="en-US" sz="2000" dirty="0">
                <a:latin typeface="微软雅黑" panose="020B0503020204020204" charset="-122"/>
                <a:ea typeface="微软雅黑" panose="020B0503020204020204" charset="-122"/>
              </a:rPr>
              <a:t> </a:t>
            </a:r>
            <a:endParaRPr lang="zh-CN" altLang="en-US" sz="2000" dirty="0">
              <a:latin typeface="微软雅黑" panose="020B0503020204020204" charset="-122"/>
              <a:ea typeface="微软雅黑" panose="020B0503020204020204" charset="-122"/>
            </a:endParaRPr>
          </a:p>
        </p:txBody>
      </p:sp>
      <p:sp>
        <p:nvSpPr>
          <p:cNvPr id="7" name="文本框 6"/>
          <p:cNvSpPr txBox="1"/>
          <p:nvPr/>
        </p:nvSpPr>
        <p:spPr>
          <a:xfrm>
            <a:off x="677629" y="1517958"/>
            <a:ext cx="912439" cy="461665"/>
          </a:xfrm>
          <a:prstGeom prst="rect">
            <a:avLst/>
          </a:prstGeom>
          <a:noFill/>
        </p:spPr>
        <p:txBody>
          <a:bodyPr wrap="square">
            <a:spAutoFit/>
          </a:bodyPr>
          <a:lstStyle/>
          <a:p>
            <a:r>
              <a:rPr lang="zh-CN" altLang="en-US" sz="2400" b="1" dirty="0">
                <a:solidFill>
                  <a:srgbClr val="C00000"/>
                </a:solidFill>
                <a:effectLst/>
                <a:latin typeface="微软雅黑" panose="020B0503020204020204" charset="-122"/>
                <a:ea typeface="微软雅黑" panose="020B0503020204020204" charset="-122"/>
              </a:rPr>
              <a:t>定义：</a:t>
            </a:r>
            <a:endParaRPr lang="zh-CN" altLang="en-US" sz="2400" dirty="0"/>
          </a:p>
        </p:txBody>
      </p:sp>
      <p:grpSp>
        <p:nvGrpSpPr>
          <p:cNvPr id="8" name="组合 7"/>
          <p:cNvGrpSpPr/>
          <p:nvPr/>
        </p:nvGrpSpPr>
        <p:grpSpPr>
          <a:xfrm>
            <a:off x="2395836" y="2808713"/>
            <a:ext cx="7064886" cy="1573122"/>
            <a:chOff x="3573466" y="4847830"/>
            <a:chExt cx="6976907" cy="1573122"/>
          </a:xfrm>
        </p:grpSpPr>
        <p:sp>
          <p:nvSpPr>
            <p:cNvPr id="9" name="矩形 8"/>
            <p:cNvSpPr/>
            <p:nvPr/>
          </p:nvSpPr>
          <p:spPr>
            <a:xfrm>
              <a:off x="6268229" y="4847830"/>
              <a:ext cx="2006166"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性别 </a:t>
              </a:r>
              <a:r>
                <a:rPr lang="en-US" altLang="zh-CN" dirty="0">
                  <a:solidFill>
                    <a:schemeClr val="tx1"/>
                  </a:solidFill>
                  <a:latin typeface="微软雅黑" panose="020B0503020204020204" charset="-122"/>
                  <a:ea typeface="微软雅黑" panose="020B0503020204020204" charset="-122"/>
                </a:rPr>
                <a:t>sex</a:t>
              </a:r>
              <a:endParaRPr lang="zh-CN" altLang="en-US" dirty="0">
                <a:solidFill>
                  <a:schemeClr val="tx1"/>
                </a:solidFill>
                <a:latin typeface="微软雅黑" panose="020B0503020204020204" charset="-122"/>
                <a:ea typeface="微软雅黑" panose="020B0503020204020204" charset="-122"/>
              </a:endParaRPr>
            </a:p>
          </p:txBody>
        </p:sp>
        <p:sp>
          <p:nvSpPr>
            <p:cNvPr id="10" name="矩形 9"/>
            <p:cNvSpPr/>
            <p:nvPr/>
          </p:nvSpPr>
          <p:spPr>
            <a:xfrm>
              <a:off x="4156043" y="5889314"/>
              <a:ext cx="2357277"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治疗 </a:t>
              </a:r>
              <a:r>
                <a:rPr lang="en-US" altLang="zh-CN" dirty="0">
                  <a:solidFill>
                    <a:schemeClr val="tx1"/>
                  </a:solidFill>
                  <a:latin typeface="微软雅黑" panose="020B0503020204020204" charset="-122"/>
                  <a:ea typeface="微软雅黑" panose="020B0503020204020204" charset="-122"/>
                </a:rPr>
                <a:t>treatment</a:t>
              </a:r>
              <a:endParaRPr lang="zh-CN" altLang="en-US" dirty="0">
                <a:solidFill>
                  <a:schemeClr val="tx1"/>
                </a:solidFill>
                <a:latin typeface="微软雅黑" panose="020B0503020204020204" charset="-122"/>
                <a:ea typeface="微软雅黑" panose="020B0503020204020204" charset="-122"/>
              </a:endParaRPr>
            </a:p>
          </p:txBody>
        </p:sp>
        <p:sp>
          <p:nvSpPr>
            <p:cNvPr id="11" name="矩形 10"/>
            <p:cNvSpPr/>
            <p:nvPr/>
          </p:nvSpPr>
          <p:spPr>
            <a:xfrm>
              <a:off x="7849099" y="5913229"/>
              <a:ext cx="2701274"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康复 </a:t>
              </a:r>
              <a:r>
                <a:rPr lang="en-US" altLang="zh-CN" dirty="0">
                  <a:solidFill>
                    <a:schemeClr val="tx1"/>
                  </a:solidFill>
                  <a:latin typeface="微软雅黑" panose="020B0503020204020204" charset="-122"/>
                  <a:ea typeface="微软雅黑" panose="020B0503020204020204" charset="-122"/>
                </a:rPr>
                <a:t>recovered</a:t>
              </a:r>
              <a:endParaRPr lang="zh-CN" altLang="en-US" dirty="0">
                <a:solidFill>
                  <a:schemeClr val="tx1"/>
                </a:solidFill>
                <a:latin typeface="微软雅黑" panose="020B0503020204020204" charset="-122"/>
                <a:ea typeface="微软雅黑" panose="020B0503020204020204" charset="-122"/>
              </a:endParaRPr>
            </a:p>
          </p:txBody>
        </p:sp>
        <p:cxnSp>
          <p:nvCxnSpPr>
            <p:cNvPr id="12" name="直接箭头连接符 11"/>
            <p:cNvCxnSpPr>
              <a:stCxn id="9" idx="1"/>
              <a:endCxn id="10" idx="0"/>
            </p:cNvCxnSpPr>
            <p:nvPr/>
          </p:nvCxnSpPr>
          <p:spPr>
            <a:xfrm flipH="1">
              <a:off x="5334681" y="5101692"/>
              <a:ext cx="933548" cy="78762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a:stCxn id="9" idx="3"/>
              <a:endCxn id="11" idx="0"/>
            </p:cNvCxnSpPr>
            <p:nvPr/>
          </p:nvCxnSpPr>
          <p:spPr>
            <a:xfrm>
              <a:off x="8274395" y="5101692"/>
              <a:ext cx="925342" cy="81153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直接箭头连接符 13"/>
            <p:cNvCxnSpPr>
              <a:stCxn id="10" idx="3"/>
              <a:endCxn id="11" idx="1"/>
            </p:cNvCxnSpPr>
            <p:nvPr/>
          </p:nvCxnSpPr>
          <p:spPr>
            <a:xfrm>
              <a:off x="6513320" y="6143176"/>
              <a:ext cx="1335779" cy="23915"/>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5" name="文本框 14"/>
            <p:cNvSpPr txBox="1"/>
            <p:nvPr/>
          </p:nvSpPr>
          <p:spPr>
            <a:xfrm>
              <a:off x="3573466" y="5912342"/>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6280975" y="4851349"/>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7853800" y="5924300"/>
              <a:ext cx="389849"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grpSp>
      <p:sp>
        <p:nvSpPr>
          <p:cNvPr id="18" name="文本框 17"/>
          <p:cNvSpPr txBox="1"/>
          <p:nvPr/>
        </p:nvSpPr>
        <p:spPr>
          <a:xfrm>
            <a:off x="1021360" y="4711919"/>
            <a:ext cx="10149280" cy="1422954"/>
          </a:xfrm>
          <a:prstGeom prst="rect">
            <a:avLst/>
          </a:prstGeom>
          <a:noFill/>
        </p:spPr>
        <p:txBody>
          <a:bodyPr wrap="square" rtlCol="0">
            <a:spAutoFit/>
          </a:bodyPr>
          <a:lstStyle/>
          <a:p>
            <a:pPr indent="457200">
              <a:lnSpc>
                <a:spcPct val="150000"/>
              </a:lnSpc>
            </a:pPr>
            <a:r>
              <a:rPr lang="zh-CN" altLang="en-US" sz="2000" dirty="0">
                <a:effectLst/>
                <a:latin typeface="微软雅黑" panose="020B0503020204020204" charset="-122"/>
                <a:ea typeface="微软雅黑" panose="020B0503020204020204" charset="-122"/>
              </a:rPr>
              <a:t>消除偏倚的两种方式：</a:t>
            </a:r>
            <a:endParaRPr lang="en-US" altLang="zh-CN" sz="2000" dirty="0">
              <a:effectLst/>
              <a:latin typeface="微软雅黑" panose="020B0503020204020204" charset="-122"/>
              <a:ea typeface="微软雅黑" panose="020B0503020204020204" charset="-122"/>
            </a:endParaRPr>
          </a:p>
          <a:p>
            <a:pPr indent="457200">
              <a:lnSpc>
                <a:spcPct val="150000"/>
              </a:lnSpc>
            </a:pPr>
            <a:r>
              <a:rPr lang="en-US" altLang="zh-CN" sz="2000" dirty="0">
                <a:effectLst/>
                <a:latin typeface="微软雅黑" panose="020B0503020204020204" charset="-122"/>
                <a:ea typeface="微软雅黑" panose="020B0503020204020204" charset="-122"/>
              </a:rPr>
              <a:t>1</a:t>
            </a:r>
            <a:r>
              <a:rPr lang="zh-CN" altLang="en-US" sz="2000" dirty="0">
                <a:effectLst/>
                <a:latin typeface="微软雅黑" panose="020B0503020204020204" charset="-122"/>
                <a:ea typeface="微软雅黑" panose="020B0503020204020204" charset="-122"/>
              </a:rPr>
              <a:t>）以</a:t>
            </a:r>
            <a:r>
              <a:rPr lang="en-US" altLang="zh-CN" sz="2000" dirty="0">
                <a:effectLst/>
                <a:latin typeface="微软雅黑" panose="020B0503020204020204" charset="-122"/>
                <a:ea typeface="微软雅黑" panose="020B0503020204020204" charset="-122"/>
              </a:rPr>
              <a:t>X</a:t>
            </a:r>
            <a:r>
              <a:rPr lang="zh-CN" altLang="en-US" sz="2000" dirty="0">
                <a:effectLst/>
                <a:latin typeface="微软雅黑" panose="020B0503020204020204" charset="-122"/>
                <a:ea typeface="微软雅黑" panose="020B0503020204020204" charset="-122"/>
              </a:rPr>
              <a:t>为条件，</a:t>
            </a:r>
            <a:r>
              <a:rPr lang="en-US" altLang="zh-CN" sz="2000" dirty="0">
                <a:effectLst/>
                <a:latin typeface="微软雅黑" panose="020B0503020204020204" charset="-122"/>
                <a:ea typeface="微软雅黑" panose="020B0503020204020204" charset="-122"/>
              </a:rPr>
              <a:t>Y</a:t>
            </a:r>
            <a:r>
              <a:rPr lang="zh-CN" altLang="en-US" sz="2000" dirty="0">
                <a:effectLst/>
                <a:latin typeface="微软雅黑" panose="020B0503020204020204" charset="-122"/>
                <a:ea typeface="微软雅黑" panose="020B0503020204020204" charset="-122"/>
              </a:rPr>
              <a:t>和</a:t>
            </a:r>
            <a:r>
              <a:rPr lang="en-US" altLang="zh-CN" sz="2000" dirty="0">
                <a:effectLst/>
                <a:latin typeface="微软雅黑" panose="020B0503020204020204" charset="-122"/>
                <a:ea typeface="微软雅黑" panose="020B0503020204020204" charset="-122"/>
              </a:rPr>
              <a:t>Z</a:t>
            </a:r>
            <a:r>
              <a:rPr lang="zh-CN" altLang="en-US" sz="2000" dirty="0">
                <a:effectLst/>
                <a:latin typeface="微软雅黑" panose="020B0503020204020204" charset="-122"/>
                <a:ea typeface="微软雅黑" panose="020B0503020204020204" charset="-122"/>
              </a:rPr>
              <a:t>独立不相关；</a:t>
            </a:r>
            <a:endParaRPr lang="en-US" altLang="zh-CN" sz="2000" dirty="0">
              <a:effectLst/>
              <a:latin typeface="微软雅黑" panose="020B0503020204020204" charset="-122"/>
              <a:ea typeface="微软雅黑" panose="020B0503020204020204" charset="-122"/>
            </a:endParaRPr>
          </a:p>
          <a:p>
            <a:pPr indent="457200">
              <a:lnSpc>
                <a:spcPct val="150000"/>
              </a:lnSpc>
            </a:pPr>
            <a:r>
              <a:rPr lang="en-US" altLang="zh-CN" sz="2000" dirty="0">
                <a:latin typeface="微软雅黑" panose="020B0503020204020204" charset="-122"/>
                <a:ea typeface="微软雅黑" panose="020B0503020204020204" charset="-122"/>
              </a:rPr>
              <a:t>2</a:t>
            </a:r>
            <a:r>
              <a:rPr lang="zh-CN" altLang="en-US" sz="2000" dirty="0">
                <a:latin typeface="微软雅黑" panose="020B0503020204020204" charset="-122"/>
                <a:ea typeface="微软雅黑" panose="020B0503020204020204" charset="-122"/>
              </a:rPr>
              <a:t>）随机化实验：在有混淆变量的情况下，随机对照试验是对因果推断的黄金标准。</a:t>
            </a:r>
            <a:endParaRPr lang="en-US" altLang="zh-CN" sz="2000" dirty="0">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923046"/>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112" name="组合 111" hidden="1"/>
          <p:cNvGrpSpPr/>
          <p:nvPr/>
        </p:nvGrpSpPr>
        <p:grpSpPr>
          <a:xfrm>
            <a:off x="766764" y="1521102"/>
            <a:ext cx="10658474" cy="4407719"/>
            <a:chOff x="3032566" y="1361440"/>
            <a:chExt cx="8464109" cy="4967738"/>
          </a:xfrm>
        </p:grpSpPr>
        <p:cxnSp>
          <p:nvCxnSpPr>
            <p:cNvPr id="113" name="直接连接符 112"/>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sp>
        <p:nvSpPr>
          <p:cNvPr id="3" name="文本框 2"/>
          <p:cNvSpPr txBox="1"/>
          <p:nvPr/>
        </p:nvSpPr>
        <p:spPr>
          <a:xfrm>
            <a:off x="545418" y="279384"/>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prstClr val="white"/>
                </a:solidFill>
                <a:latin typeface="Arial" panose="020B0604020202020204"/>
                <a:ea typeface="微软雅黑" panose="020B0503020204020204" charset="-122"/>
              </a:rPr>
              <a:t>分组数据于整体数据</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8" name="组合 7"/>
          <p:cNvGrpSpPr/>
          <p:nvPr/>
        </p:nvGrpSpPr>
        <p:grpSpPr>
          <a:xfrm>
            <a:off x="709383" y="2214620"/>
            <a:ext cx="4352896" cy="1765204"/>
            <a:chOff x="4605810" y="4838026"/>
            <a:chExt cx="5350615" cy="1765204"/>
          </a:xfrm>
        </p:grpSpPr>
        <p:sp>
          <p:nvSpPr>
            <p:cNvPr id="9" name="矩形 8"/>
            <p:cNvSpPr/>
            <p:nvPr/>
          </p:nvSpPr>
          <p:spPr>
            <a:xfrm>
              <a:off x="6260859" y="4838026"/>
              <a:ext cx="2006166"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性别 </a:t>
              </a:r>
              <a:r>
                <a:rPr lang="en-US" altLang="zh-CN" dirty="0">
                  <a:solidFill>
                    <a:schemeClr val="tx1"/>
                  </a:solidFill>
                  <a:latin typeface="微软雅黑" panose="020B0503020204020204" charset="-122"/>
                  <a:ea typeface="微软雅黑" panose="020B0503020204020204" charset="-122"/>
                </a:rPr>
                <a:t>sex</a:t>
              </a:r>
              <a:endParaRPr lang="zh-CN" altLang="en-US" dirty="0">
                <a:solidFill>
                  <a:schemeClr val="tx1"/>
                </a:solidFill>
                <a:latin typeface="微软雅黑" panose="020B0503020204020204" charset="-122"/>
                <a:ea typeface="微软雅黑" panose="020B0503020204020204" charset="-122"/>
              </a:endParaRPr>
            </a:p>
          </p:txBody>
        </p:sp>
        <p:sp>
          <p:nvSpPr>
            <p:cNvPr id="10" name="矩形 9"/>
            <p:cNvSpPr/>
            <p:nvPr/>
          </p:nvSpPr>
          <p:spPr>
            <a:xfrm>
              <a:off x="4605810" y="5889314"/>
              <a:ext cx="1907510" cy="71391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治疗 </a:t>
              </a:r>
              <a:endParaRPr lang="en-US" altLang="zh-CN" dirty="0">
                <a:solidFill>
                  <a:schemeClr val="tx1"/>
                </a:solidFill>
                <a:latin typeface="微软雅黑" panose="020B0503020204020204" charset="-122"/>
                <a:ea typeface="微软雅黑" panose="020B0503020204020204" charset="-122"/>
              </a:endParaRPr>
            </a:p>
            <a:p>
              <a:pPr algn="ctr"/>
              <a:r>
                <a:rPr lang="en-US" altLang="zh-CN" dirty="0">
                  <a:solidFill>
                    <a:schemeClr val="tx1"/>
                  </a:solidFill>
                  <a:latin typeface="微软雅黑" panose="020B0503020204020204" charset="-122"/>
                  <a:ea typeface="微软雅黑" panose="020B0503020204020204" charset="-122"/>
                </a:rPr>
                <a:t>treatment</a:t>
              </a:r>
              <a:endParaRPr lang="zh-CN" altLang="en-US" dirty="0">
                <a:solidFill>
                  <a:schemeClr val="tx1"/>
                </a:solidFill>
                <a:latin typeface="微软雅黑" panose="020B0503020204020204" charset="-122"/>
                <a:ea typeface="微软雅黑" panose="020B0503020204020204" charset="-122"/>
              </a:endParaRPr>
            </a:p>
          </p:txBody>
        </p:sp>
        <p:sp>
          <p:nvSpPr>
            <p:cNvPr id="11" name="矩形 10"/>
            <p:cNvSpPr/>
            <p:nvPr/>
          </p:nvSpPr>
          <p:spPr>
            <a:xfrm>
              <a:off x="7849100" y="5913230"/>
              <a:ext cx="2107325" cy="690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康复 </a:t>
              </a:r>
              <a:endParaRPr lang="en-US" altLang="zh-CN" dirty="0">
                <a:solidFill>
                  <a:schemeClr val="tx1"/>
                </a:solidFill>
                <a:latin typeface="微软雅黑" panose="020B0503020204020204" charset="-122"/>
                <a:ea typeface="微软雅黑" panose="020B0503020204020204" charset="-122"/>
              </a:endParaRPr>
            </a:p>
            <a:p>
              <a:pPr algn="ctr"/>
              <a:r>
                <a:rPr lang="en-US" altLang="zh-CN" dirty="0">
                  <a:solidFill>
                    <a:schemeClr val="tx1"/>
                  </a:solidFill>
                  <a:latin typeface="微软雅黑" panose="020B0503020204020204" charset="-122"/>
                  <a:ea typeface="微软雅黑" panose="020B0503020204020204" charset="-122"/>
                </a:rPr>
                <a:t>recovered</a:t>
              </a:r>
              <a:endParaRPr lang="zh-CN" altLang="en-US" dirty="0">
                <a:solidFill>
                  <a:schemeClr val="tx1"/>
                </a:solidFill>
                <a:latin typeface="微软雅黑" panose="020B0503020204020204" charset="-122"/>
                <a:ea typeface="微软雅黑" panose="020B0503020204020204" charset="-122"/>
              </a:endParaRPr>
            </a:p>
          </p:txBody>
        </p:sp>
        <p:cxnSp>
          <p:nvCxnSpPr>
            <p:cNvPr id="12" name="直接箭头连接符 11"/>
            <p:cNvCxnSpPr>
              <a:stCxn id="9" idx="1"/>
              <a:endCxn id="10" idx="0"/>
            </p:cNvCxnSpPr>
            <p:nvPr/>
          </p:nvCxnSpPr>
          <p:spPr>
            <a:xfrm flipH="1">
              <a:off x="5559565" y="5091888"/>
              <a:ext cx="701294" cy="797426"/>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a:stCxn id="9" idx="3"/>
              <a:endCxn id="11" idx="0"/>
            </p:cNvCxnSpPr>
            <p:nvPr/>
          </p:nvCxnSpPr>
          <p:spPr>
            <a:xfrm>
              <a:off x="8267025" y="5091888"/>
              <a:ext cx="635738" cy="82134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直接箭头连接符 13"/>
            <p:cNvCxnSpPr>
              <a:stCxn id="10" idx="3"/>
              <a:endCxn id="11" idx="1"/>
            </p:cNvCxnSpPr>
            <p:nvPr/>
          </p:nvCxnSpPr>
          <p:spPr>
            <a:xfrm>
              <a:off x="6513320" y="6246272"/>
              <a:ext cx="1335780" cy="11958"/>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5" name="文本框 14"/>
            <p:cNvSpPr txBox="1"/>
            <p:nvPr/>
          </p:nvSpPr>
          <p:spPr>
            <a:xfrm>
              <a:off x="4752225" y="5851781"/>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6280975" y="4851349"/>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7938295" y="5912342"/>
              <a:ext cx="389849"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grpSp>
      <p:sp>
        <p:nvSpPr>
          <p:cNvPr id="18" name="文本框 17"/>
          <p:cNvSpPr txBox="1"/>
          <p:nvPr/>
        </p:nvSpPr>
        <p:spPr>
          <a:xfrm>
            <a:off x="674714" y="4327500"/>
            <a:ext cx="5256373" cy="1884618"/>
          </a:xfrm>
          <a:prstGeom prst="rect">
            <a:avLst/>
          </a:prstGeom>
          <a:noFill/>
        </p:spPr>
        <p:txBody>
          <a:bodyPr wrap="square" rtlCol="0">
            <a:spAutoFit/>
          </a:bodyPr>
          <a:lstStyle/>
          <a:p>
            <a:pPr indent="457200">
              <a:lnSpc>
                <a:spcPct val="150000"/>
              </a:lnSpc>
            </a:pPr>
            <a:r>
              <a:rPr lang="zh-CN" altLang="en-US" sz="2000" dirty="0">
                <a:effectLst/>
                <a:latin typeface="微软雅黑" panose="020B0503020204020204" charset="-122"/>
                <a:ea typeface="微软雅黑" panose="020B0503020204020204" charset="-122"/>
              </a:rPr>
              <a:t>结构：</a:t>
            </a:r>
            <a:r>
              <a:rPr lang="en-US" altLang="zh-CN" sz="2000" dirty="0" err="1">
                <a:effectLst/>
                <a:latin typeface="微软雅黑" panose="020B0503020204020204" charset="-122"/>
                <a:ea typeface="微软雅黑" panose="020B0503020204020204" charset="-122"/>
              </a:rPr>
              <a:t>Fork+Chain</a:t>
            </a:r>
            <a:endParaRPr lang="en-US" altLang="zh-CN" sz="2000" dirty="0">
              <a:effectLst/>
              <a:latin typeface="微软雅黑" panose="020B0503020204020204" charset="-122"/>
              <a:ea typeface="微软雅黑" panose="020B0503020204020204" charset="-122"/>
            </a:endParaRPr>
          </a:p>
          <a:p>
            <a:pPr indent="457200">
              <a:lnSpc>
                <a:spcPct val="150000"/>
              </a:lnSpc>
            </a:pPr>
            <a:r>
              <a:rPr lang="zh-CN" altLang="en-US" sz="2000" dirty="0">
                <a:effectLst/>
                <a:latin typeface="微软雅黑" panose="020B0503020204020204" charset="-122"/>
                <a:ea typeface="微软雅黑" panose="020B0503020204020204" charset="-122"/>
              </a:rPr>
              <a:t>说明：</a:t>
            </a:r>
            <a:r>
              <a:rPr lang="en-US" altLang="zh-CN" sz="2000" dirty="0">
                <a:effectLst/>
                <a:latin typeface="微软雅黑" panose="020B0503020204020204" charset="-122"/>
                <a:ea typeface="微软雅黑" panose="020B0503020204020204" charset="-122"/>
              </a:rPr>
              <a:t>Sex</a:t>
            </a:r>
            <a:r>
              <a:rPr lang="zh-CN" altLang="en-US" sz="2000" dirty="0">
                <a:effectLst/>
                <a:latin typeface="微软雅黑" panose="020B0503020204020204" charset="-122"/>
                <a:ea typeface="微软雅黑" panose="020B0503020204020204" charset="-122"/>
              </a:rPr>
              <a:t>为混杂变量</a:t>
            </a:r>
            <a:endParaRPr lang="en-US" altLang="zh-CN" sz="2000" dirty="0">
              <a:effectLst/>
              <a:latin typeface="微软雅黑" panose="020B0503020204020204" charset="-122"/>
              <a:ea typeface="微软雅黑" panose="020B0503020204020204" charset="-122"/>
            </a:endParaRPr>
          </a:p>
          <a:p>
            <a:pPr indent="457200">
              <a:lnSpc>
                <a:spcPct val="150000"/>
              </a:lnSpc>
            </a:pPr>
            <a:r>
              <a:rPr lang="en-US" altLang="zh-CN" sz="2000" dirty="0">
                <a:effectLst/>
                <a:latin typeface="微软雅黑" panose="020B0503020204020204" charset="-122"/>
                <a:ea typeface="微软雅黑" panose="020B0503020204020204" charset="-122"/>
              </a:rPr>
              <a:t>1</a:t>
            </a:r>
            <a:r>
              <a:rPr lang="zh-CN" altLang="en-US" sz="2000" dirty="0">
                <a:effectLst/>
                <a:latin typeface="微软雅黑" panose="020B0503020204020204" charset="-122"/>
                <a:ea typeface="微软雅黑" panose="020B0503020204020204" charset="-122"/>
              </a:rPr>
              <a:t>）雌性激素影响恢复速度；</a:t>
            </a:r>
            <a:endParaRPr lang="en-US" altLang="zh-CN" sz="2000" dirty="0">
              <a:effectLst/>
              <a:latin typeface="微软雅黑" panose="020B0503020204020204" charset="-122"/>
              <a:ea typeface="微软雅黑" panose="020B0503020204020204" charset="-122"/>
            </a:endParaRPr>
          </a:p>
          <a:p>
            <a:pPr indent="457200">
              <a:lnSpc>
                <a:spcPct val="150000"/>
              </a:lnSpc>
            </a:pPr>
            <a:r>
              <a:rPr lang="en-US" altLang="zh-CN" sz="2000" dirty="0">
                <a:latin typeface="微软雅黑" panose="020B0503020204020204" charset="-122"/>
                <a:ea typeface="微软雅黑" panose="020B0503020204020204" charset="-122"/>
              </a:rPr>
              <a:t>2</a:t>
            </a:r>
            <a:r>
              <a:rPr lang="zh-CN" altLang="en-US" sz="2000" dirty="0">
                <a:latin typeface="微软雅黑" panose="020B0503020204020204" charset="-122"/>
                <a:ea typeface="微软雅黑" panose="020B0503020204020204" charset="-122"/>
              </a:rPr>
              <a:t>）女性群体中选择接受治疗的比例更高。</a:t>
            </a:r>
            <a:endParaRPr lang="en-US" altLang="zh-CN" sz="2000" dirty="0">
              <a:effectLst/>
              <a:latin typeface="微软雅黑" panose="020B0503020204020204" charset="-122"/>
              <a:ea typeface="微软雅黑" panose="020B0503020204020204" charset="-122"/>
            </a:endParaRPr>
          </a:p>
        </p:txBody>
      </p:sp>
      <p:grpSp>
        <p:nvGrpSpPr>
          <p:cNvPr id="30" name="组合 29"/>
          <p:cNvGrpSpPr/>
          <p:nvPr/>
        </p:nvGrpSpPr>
        <p:grpSpPr>
          <a:xfrm>
            <a:off x="6642323" y="2129666"/>
            <a:ext cx="5016986" cy="1837080"/>
            <a:chOff x="4631867" y="4736280"/>
            <a:chExt cx="6499140" cy="1837080"/>
          </a:xfrm>
        </p:grpSpPr>
        <p:sp>
          <p:nvSpPr>
            <p:cNvPr id="31" name="矩形 30"/>
            <p:cNvSpPr/>
            <p:nvPr/>
          </p:nvSpPr>
          <p:spPr>
            <a:xfrm>
              <a:off x="6513318" y="4736280"/>
              <a:ext cx="2703851" cy="73451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血压 </a:t>
              </a:r>
              <a:endParaRPr lang="en-US" altLang="zh-CN" dirty="0">
                <a:solidFill>
                  <a:schemeClr val="tx1"/>
                </a:solidFill>
                <a:latin typeface="微软雅黑" panose="020B0503020204020204" charset="-122"/>
                <a:ea typeface="微软雅黑" panose="020B0503020204020204" charset="-122"/>
              </a:endParaRPr>
            </a:p>
            <a:p>
              <a:pPr algn="ctr"/>
              <a:r>
                <a:rPr lang="en-US" altLang="zh-CN" dirty="0">
                  <a:solidFill>
                    <a:schemeClr val="tx1"/>
                  </a:solidFill>
                  <a:latin typeface="微软雅黑" panose="020B0503020204020204" charset="-122"/>
                  <a:ea typeface="微软雅黑" panose="020B0503020204020204" charset="-122"/>
                </a:rPr>
                <a:t>blood pressure</a:t>
              </a:r>
              <a:endParaRPr lang="zh-CN" altLang="en-US" dirty="0">
                <a:solidFill>
                  <a:schemeClr val="tx1"/>
                </a:solidFill>
                <a:latin typeface="微软雅黑" panose="020B0503020204020204" charset="-122"/>
                <a:ea typeface="微软雅黑" panose="020B0503020204020204" charset="-122"/>
              </a:endParaRPr>
            </a:p>
          </p:txBody>
        </p:sp>
        <p:sp>
          <p:nvSpPr>
            <p:cNvPr id="32" name="矩形 31"/>
            <p:cNvSpPr/>
            <p:nvPr/>
          </p:nvSpPr>
          <p:spPr>
            <a:xfrm>
              <a:off x="4631867" y="5889314"/>
              <a:ext cx="2225445" cy="68404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治疗 </a:t>
              </a:r>
              <a:endParaRPr lang="en-US" altLang="zh-CN" dirty="0">
                <a:solidFill>
                  <a:schemeClr val="tx1"/>
                </a:solidFill>
                <a:latin typeface="微软雅黑" panose="020B0503020204020204" charset="-122"/>
                <a:ea typeface="微软雅黑" panose="020B0503020204020204" charset="-122"/>
              </a:endParaRPr>
            </a:p>
            <a:p>
              <a:pPr algn="ctr"/>
              <a:r>
                <a:rPr lang="en-US" altLang="zh-CN" dirty="0">
                  <a:solidFill>
                    <a:schemeClr val="tx1"/>
                  </a:solidFill>
                  <a:latin typeface="微软雅黑" panose="020B0503020204020204" charset="-122"/>
                  <a:ea typeface="微软雅黑" panose="020B0503020204020204" charset="-122"/>
                </a:rPr>
                <a:t>treatment</a:t>
              </a:r>
              <a:endParaRPr lang="zh-CN" altLang="en-US" dirty="0">
                <a:solidFill>
                  <a:schemeClr val="tx1"/>
                </a:solidFill>
                <a:latin typeface="微软雅黑" panose="020B0503020204020204" charset="-122"/>
                <a:ea typeface="微软雅黑" panose="020B0503020204020204" charset="-122"/>
              </a:endParaRPr>
            </a:p>
          </p:txBody>
        </p:sp>
        <p:sp>
          <p:nvSpPr>
            <p:cNvPr id="33" name="矩形 32"/>
            <p:cNvSpPr/>
            <p:nvPr/>
          </p:nvSpPr>
          <p:spPr>
            <a:xfrm>
              <a:off x="9076384" y="5880379"/>
              <a:ext cx="2054623" cy="69298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康复 </a:t>
              </a:r>
              <a:r>
                <a:rPr lang="en-US" altLang="zh-CN" dirty="0">
                  <a:solidFill>
                    <a:schemeClr val="tx1"/>
                  </a:solidFill>
                  <a:latin typeface="微软雅黑" panose="020B0503020204020204" charset="-122"/>
                  <a:ea typeface="微软雅黑" panose="020B0503020204020204" charset="-122"/>
                </a:rPr>
                <a:t>recovered</a:t>
              </a:r>
              <a:endParaRPr lang="zh-CN" altLang="en-US" dirty="0">
                <a:solidFill>
                  <a:schemeClr val="tx1"/>
                </a:solidFill>
                <a:latin typeface="微软雅黑" panose="020B0503020204020204" charset="-122"/>
                <a:ea typeface="微软雅黑" panose="020B0503020204020204" charset="-122"/>
              </a:endParaRPr>
            </a:p>
          </p:txBody>
        </p:sp>
        <p:cxnSp>
          <p:nvCxnSpPr>
            <p:cNvPr id="34" name="直接箭头连接符 33"/>
            <p:cNvCxnSpPr>
              <a:endCxn id="31" idx="1"/>
            </p:cNvCxnSpPr>
            <p:nvPr/>
          </p:nvCxnSpPr>
          <p:spPr>
            <a:xfrm flipV="1">
              <a:off x="5506680" y="5103538"/>
              <a:ext cx="1006639" cy="785776"/>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35" name="直接箭头连接符 34"/>
            <p:cNvCxnSpPr>
              <a:stCxn id="31" idx="3"/>
              <a:endCxn id="33" idx="0"/>
            </p:cNvCxnSpPr>
            <p:nvPr/>
          </p:nvCxnSpPr>
          <p:spPr>
            <a:xfrm>
              <a:off x="9217169" y="5103538"/>
              <a:ext cx="886527" cy="776841"/>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36" name="直接箭头连接符 35"/>
            <p:cNvCxnSpPr>
              <a:stCxn id="32" idx="3"/>
              <a:endCxn id="33" idx="1"/>
            </p:cNvCxnSpPr>
            <p:nvPr/>
          </p:nvCxnSpPr>
          <p:spPr>
            <a:xfrm flipV="1">
              <a:off x="6857312" y="6226870"/>
              <a:ext cx="2219072" cy="446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7" name="文本框 36"/>
            <p:cNvSpPr txBox="1"/>
            <p:nvPr/>
          </p:nvSpPr>
          <p:spPr>
            <a:xfrm>
              <a:off x="4846215" y="5861110"/>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38" name="文本框 37"/>
            <p:cNvSpPr txBox="1"/>
            <p:nvPr/>
          </p:nvSpPr>
          <p:spPr>
            <a:xfrm>
              <a:off x="7121959" y="4736280"/>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39" name="文本框 38"/>
            <p:cNvSpPr txBox="1"/>
            <p:nvPr/>
          </p:nvSpPr>
          <p:spPr>
            <a:xfrm>
              <a:off x="9406198" y="5858537"/>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grpSp>
      <p:sp>
        <p:nvSpPr>
          <p:cNvPr id="48" name="文本框 47"/>
          <p:cNvSpPr txBox="1"/>
          <p:nvPr/>
        </p:nvSpPr>
        <p:spPr>
          <a:xfrm>
            <a:off x="4736443" y="2113240"/>
            <a:ext cx="2799300" cy="400110"/>
          </a:xfrm>
          <a:prstGeom prst="rect">
            <a:avLst/>
          </a:prstGeom>
          <a:noFill/>
        </p:spPr>
        <p:txBody>
          <a:bodyPr wrap="square" rtlCol="0">
            <a:spAutoFit/>
          </a:bodyPr>
          <a:lstStyle/>
          <a:p>
            <a:r>
              <a:rPr lang="zh-CN" altLang="en-US" sz="2000" b="1" dirty="0">
                <a:latin typeface="微软雅黑" panose="020B0503020204020204" charset="-122"/>
                <a:ea typeface="微软雅黑" panose="020B0503020204020204" charset="-122"/>
              </a:rPr>
              <a:t>分组数据      整体数据</a:t>
            </a:r>
            <a:endParaRPr lang="zh-CN" altLang="en-US" sz="2000" b="1" dirty="0">
              <a:latin typeface="微软雅黑" panose="020B0503020204020204" charset="-122"/>
              <a:ea typeface="微软雅黑" panose="020B0503020204020204" charset="-122"/>
            </a:endParaRPr>
          </a:p>
        </p:txBody>
      </p:sp>
      <p:sp>
        <p:nvSpPr>
          <p:cNvPr id="50" name="文本框 49"/>
          <p:cNvSpPr txBox="1"/>
          <p:nvPr/>
        </p:nvSpPr>
        <p:spPr>
          <a:xfrm>
            <a:off x="2996720" y="1330734"/>
            <a:ext cx="6097904" cy="523220"/>
          </a:xfrm>
          <a:prstGeom prst="rect">
            <a:avLst/>
          </a:prstGeom>
          <a:noFill/>
        </p:spPr>
        <p:txBody>
          <a:bodyPr wrap="square">
            <a:spAutoFit/>
          </a:bodyPr>
          <a:lstStyle/>
          <a:p>
            <a:pPr algn="ctr"/>
            <a:r>
              <a:rPr lang="zh-CN" altLang="en-US" sz="2800" b="1" dirty="0">
                <a:latin typeface="微软雅黑" panose="020B0503020204020204" charset="-122"/>
                <a:ea typeface="微软雅黑" panose="020B0503020204020204" charset="-122"/>
              </a:rPr>
              <a:t>对比</a:t>
            </a:r>
            <a:endParaRPr lang="en-US" altLang="zh-CN" sz="2800" b="1" dirty="0">
              <a:latin typeface="微软雅黑" panose="020B0503020204020204" charset="-122"/>
              <a:ea typeface="微软雅黑" panose="020B0503020204020204" charset="-122"/>
            </a:endParaRPr>
          </a:p>
        </p:txBody>
      </p:sp>
      <p:sp>
        <p:nvSpPr>
          <p:cNvPr id="6" name="文本框 5"/>
          <p:cNvSpPr txBox="1"/>
          <p:nvPr/>
        </p:nvSpPr>
        <p:spPr>
          <a:xfrm>
            <a:off x="6529324" y="4411461"/>
            <a:ext cx="5256373" cy="1884618"/>
          </a:xfrm>
          <a:prstGeom prst="rect">
            <a:avLst/>
          </a:prstGeom>
          <a:noFill/>
        </p:spPr>
        <p:txBody>
          <a:bodyPr wrap="square" rtlCol="0">
            <a:spAutoFit/>
          </a:bodyPr>
          <a:lstStyle/>
          <a:p>
            <a:pPr indent="457200">
              <a:lnSpc>
                <a:spcPct val="150000"/>
              </a:lnSpc>
            </a:pPr>
            <a:r>
              <a:rPr lang="zh-CN" altLang="en-US" sz="2000" dirty="0">
                <a:effectLst/>
                <a:latin typeface="微软雅黑" panose="020B0503020204020204" charset="-122"/>
                <a:ea typeface="微软雅黑" panose="020B0503020204020204" charset="-122"/>
              </a:rPr>
              <a:t>结构：</a:t>
            </a:r>
            <a:r>
              <a:rPr lang="en-US" altLang="zh-CN" sz="2000" dirty="0">
                <a:effectLst/>
                <a:latin typeface="微软雅黑" panose="020B0503020204020204" charset="-122"/>
                <a:ea typeface="微软雅黑" panose="020B0503020204020204" charset="-122"/>
              </a:rPr>
              <a:t> Chain +Chain</a:t>
            </a:r>
            <a:endParaRPr lang="en-US" altLang="zh-CN" sz="2000" dirty="0">
              <a:effectLst/>
              <a:latin typeface="微软雅黑" panose="020B0503020204020204" charset="-122"/>
              <a:ea typeface="微软雅黑" panose="020B0503020204020204" charset="-122"/>
            </a:endParaRPr>
          </a:p>
          <a:p>
            <a:pPr indent="457200">
              <a:lnSpc>
                <a:spcPct val="150000"/>
              </a:lnSpc>
            </a:pPr>
            <a:r>
              <a:rPr lang="zh-CN" altLang="en-US" sz="2000" dirty="0">
                <a:effectLst/>
                <a:latin typeface="微软雅黑" panose="020B0503020204020204" charset="-122"/>
                <a:ea typeface="微软雅黑" panose="020B0503020204020204" charset="-122"/>
              </a:rPr>
              <a:t>说明：</a:t>
            </a:r>
            <a:r>
              <a:rPr lang="en-US" altLang="zh-CN" sz="2000" dirty="0">
                <a:latin typeface="微软雅黑" panose="020B0503020204020204" charset="-122"/>
                <a:ea typeface="微软雅黑" panose="020B0503020204020204" charset="-122"/>
              </a:rPr>
              <a:t>X</a:t>
            </a:r>
            <a:r>
              <a:rPr lang="zh-CN" altLang="en-US" sz="2000" dirty="0">
                <a:latin typeface="微软雅黑" panose="020B0503020204020204" charset="-122"/>
                <a:ea typeface="微软雅黑" panose="020B0503020204020204" charset="-122"/>
              </a:rPr>
              <a:t>既是</a:t>
            </a:r>
            <a:r>
              <a:rPr lang="en-US" altLang="zh-CN" sz="2000" dirty="0">
                <a:latin typeface="微软雅黑" panose="020B0503020204020204" charset="-122"/>
                <a:ea typeface="微软雅黑" panose="020B0503020204020204" charset="-122"/>
              </a:rPr>
              <a:t>Z</a:t>
            </a:r>
            <a:r>
              <a:rPr lang="zh-CN" altLang="en-US" sz="2000" dirty="0">
                <a:latin typeface="微软雅黑" panose="020B0503020204020204" charset="-122"/>
                <a:ea typeface="微软雅黑" panose="020B0503020204020204" charset="-122"/>
              </a:rPr>
              <a:t>的直接原因也是间接原因</a:t>
            </a:r>
            <a:endParaRPr lang="en-US" altLang="zh-CN" sz="2000" dirty="0">
              <a:effectLst/>
              <a:latin typeface="微软雅黑" panose="020B0503020204020204" charset="-122"/>
              <a:ea typeface="微软雅黑" panose="020B0503020204020204" charset="-122"/>
            </a:endParaRPr>
          </a:p>
          <a:p>
            <a:pPr indent="457200">
              <a:lnSpc>
                <a:spcPct val="150000"/>
              </a:lnSpc>
            </a:pPr>
            <a:r>
              <a:rPr lang="en-US" altLang="zh-CN" sz="2000" dirty="0">
                <a:effectLst/>
                <a:latin typeface="微软雅黑" panose="020B0503020204020204" charset="-122"/>
                <a:ea typeface="微软雅黑" panose="020B0503020204020204" charset="-122"/>
              </a:rPr>
              <a:t>1</a:t>
            </a:r>
            <a:r>
              <a:rPr lang="zh-CN" altLang="en-US" sz="2000" dirty="0">
                <a:effectLst/>
                <a:latin typeface="微软雅黑" panose="020B0503020204020204" charset="-122"/>
                <a:ea typeface="微软雅黑" panose="020B0503020204020204" charset="-122"/>
              </a:rPr>
              <a:t>）治疗本身就是通过影响血压实现的；</a:t>
            </a:r>
            <a:endParaRPr lang="en-US" altLang="zh-CN" sz="2000" dirty="0">
              <a:effectLst/>
              <a:latin typeface="微软雅黑" panose="020B0503020204020204" charset="-122"/>
              <a:ea typeface="微软雅黑" panose="020B0503020204020204" charset="-122"/>
            </a:endParaRPr>
          </a:p>
          <a:p>
            <a:pPr indent="457200">
              <a:lnSpc>
                <a:spcPct val="150000"/>
              </a:lnSpc>
            </a:pPr>
            <a:r>
              <a:rPr lang="en-US" altLang="zh-CN" sz="2000" dirty="0">
                <a:latin typeface="微软雅黑" panose="020B0503020204020204" charset="-122"/>
                <a:ea typeface="微软雅黑" panose="020B0503020204020204" charset="-122"/>
              </a:rPr>
              <a:t>2</a:t>
            </a:r>
            <a:r>
              <a:rPr lang="zh-CN" altLang="en-US" sz="2000" dirty="0">
                <a:latin typeface="微软雅黑" panose="020B0503020204020204" charset="-122"/>
                <a:ea typeface="微软雅黑" panose="020B0503020204020204" charset="-122"/>
              </a:rPr>
              <a:t>）治疗药物有一定的副作用。</a:t>
            </a:r>
            <a:endParaRPr lang="en-US" altLang="zh-CN" sz="2000" dirty="0">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923046"/>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112" name="组合 111" hidden="1"/>
          <p:cNvGrpSpPr/>
          <p:nvPr/>
        </p:nvGrpSpPr>
        <p:grpSpPr>
          <a:xfrm>
            <a:off x="766764" y="1521102"/>
            <a:ext cx="10658474" cy="4407719"/>
            <a:chOff x="3032566" y="1361440"/>
            <a:chExt cx="8464109" cy="4967738"/>
          </a:xfrm>
        </p:grpSpPr>
        <p:cxnSp>
          <p:nvCxnSpPr>
            <p:cNvPr id="113" name="直接连接符 112"/>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sp>
        <p:nvSpPr>
          <p:cNvPr id="3" name="文本框 2"/>
          <p:cNvSpPr txBox="1"/>
          <p:nvPr/>
        </p:nvSpPr>
        <p:spPr>
          <a:xfrm>
            <a:off x="545418" y="279384"/>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prstClr val="white"/>
                </a:solidFill>
                <a:latin typeface="Arial" panose="020B0604020202020204"/>
                <a:ea typeface="微软雅黑" panose="020B0503020204020204" charset="-122"/>
              </a:rPr>
              <a:t>因果关系结构</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——Collider </a:t>
            </a: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对撞结构</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25" name="组合 24"/>
          <p:cNvGrpSpPr/>
          <p:nvPr/>
        </p:nvGrpSpPr>
        <p:grpSpPr>
          <a:xfrm>
            <a:off x="1100246" y="1005887"/>
            <a:ext cx="2790213" cy="2935021"/>
            <a:chOff x="727775" y="663895"/>
            <a:chExt cx="2790213" cy="2935021"/>
          </a:xfrm>
        </p:grpSpPr>
        <p:sp>
          <p:nvSpPr>
            <p:cNvPr id="26" name="椭圆 25"/>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922435" y="1115284"/>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3035014"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21052"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922435" y="225555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035014"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p:cNvCxnSpPr>
              <a:stCxn id="29" idx="0"/>
              <a:endCxn id="26" idx="4"/>
            </p:cNvCxnSpPr>
            <p:nvPr/>
          </p:nvCxnSpPr>
          <p:spPr>
            <a:xfrm flipV="1">
              <a:off x="937685"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33" name="直接箭头连接符 32"/>
            <p:cNvCxnSpPr>
              <a:endCxn id="27" idx="4"/>
            </p:cNvCxnSpPr>
            <p:nvPr/>
          </p:nvCxnSpPr>
          <p:spPr>
            <a:xfrm flipH="1" flipV="1">
              <a:off x="2039068" y="1348337"/>
              <a:ext cx="13255" cy="930329"/>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34" name="直接箭头连接符 33"/>
            <p:cNvCxnSpPr/>
            <p:nvPr/>
          </p:nvCxnSpPr>
          <p:spPr>
            <a:xfrm flipV="1">
              <a:off x="3168269"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35" name="直接箭头连接符 34"/>
            <p:cNvCxnSpPr>
              <a:stCxn id="26" idx="6"/>
              <a:endCxn id="27" idx="2"/>
            </p:cNvCxnSpPr>
            <p:nvPr/>
          </p:nvCxnSpPr>
          <p:spPr>
            <a:xfrm flipV="1">
              <a:off x="1054318" y="1231811"/>
              <a:ext cx="868117" cy="73087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36" name="直接箭头连接符 35"/>
            <p:cNvCxnSpPr>
              <a:stCxn id="28" idx="2"/>
              <a:endCxn id="27" idx="6"/>
            </p:cNvCxnSpPr>
            <p:nvPr/>
          </p:nvCxnSpPr>
          <p:spPr>
            <a:xfrm flipH="1" flipV="1">
              <a:off x="2155701" y="1231811"/>
              <a:ext cx="879313" cy="73087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7" name="文本框 36"/>
            <p:cNvSpPr txBox="1"/>
            <p:nvPr/>
          </p:nvSpPr>
          <p:spPr>
            <a:xfrm>
              <a:off x="733943" y="1348337"/>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38" name="文本框 37"/>
            <p:cNvSpPr txBox="1"/>
            <p:nvPr/>
          </p:nvSpPr>
          <p:spPr>
            <a:xfrm>
              <a:off x="1857398" y="663895"/>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39" name="文本框 38"/>
            <p:cNvSpPr txBox="1"/>
            <p:nvPr/>
          </p:nvSpPr>
          <p:spPr>
            <a:xfrm>
              <a:off x="2969196" y="1321404"/>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40" name="文本框 39"/>
            <p:cNvSpPr txBox="1"/>
            <p:nvPr/>
          </p:nvSpPr>
          <p:spPr>
            <a:xfrm>
              <a:off x="727775" y="3137251"/>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X</a:t>
              </a:r>
              <a:endParaRPr lang="zh-CN" altLang="en-US" sz="2400" b="1" baseline="-25000" dirty="0">
                <a:latin typeface="Times New Roman" panose="02020603050405020304" pitchFamily="18" charset="0"/>
                <a:cs typeface="Times New Roman" panose="02020603050405020304" pitchFamily="18" charset="0"/>
              </a:endParaRPr>
            </a:p>
          </p:txBody>
        </p:sp>
        <p:sp>
          <p:nvSpPr>
            <p:cNvPr id="41" name="文本框 40"/>
            <p:cNvSpPr txBox="1"/>
            <p:nvPr/>
          </p:nvSpPr>
          <p:spPr>
            <a:xfrm>
              <a:off x="1817625" y="2485871"/>
              <a:ext cx="543739"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Z</a:t>
              </a:r>
              <a:endParaRPr lang="zh-CN" altLang="en-US" sz="2400" b="1" baseline="-25000" dirty="0">
                <a:latin typeface="Times New Roman" panose="02020603050405020304" pitchFamily="18" charset="0"/>
                <a:cs typeface="Times New Roman" panose="02020603050405020304" pitchFamily="18" charset="0"/>
              </a:endParaRPr>
            </a:p>
          </p:txBody>
        </p:sp>
        <p:sp>
          <p:nvSpPr>
            <p:cNvPr id="42" name="文本框 41"/>
            <p:cNvSpPr txBox="1"/>
            <p:nvPr/>
          </p:nvSpPr>
          <p:spPr>
            <a:xfrm>
              <a:off x="2963028" y="3110318"/>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Y</a:t>
              </a:r>
              <a:endParaRPr lang="zh-CN" altLang="en-US" sz="2400" b="1" baseline="-25000" dirty="0">
                <a:latin typeface="Times New Roman" panose="02020603050405020304" pitchFamily="18" charset="0"/>
                <a:cs typeface="Times New Roman" panose="02020603050405020304" pitchFamily="18" charset="0"/>
              </a:endParaRPr>
            </a:p>
          </p:txBody>
        </p:sp>
      </p:grpSp>
      <p:sp>
        <p:nvSpPr>
          <p:cNvPr id="48" name="文本框 47"/>
          <p:cNvSpPr txBox="1"/>
          <p:nvPr/>
        </p:nvSpPr>
        <p:spPr>
          <a:xfrm>
            <a:off x="1208194" y="3991548"/>
            <a:ext cx="3191082" cy="2616101"/>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SCM:</a:t>
            </a:r>
            <a:endParaRPr lang="en-US" altLang="zh-CN" sz="2400" b="1"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U = {U</a:t>
            </a:r>
            <a:r>
              <a:rPr lang="en-US" altLang="zh-CN" sz="2000" baseline="-25000" dirty="0">
                <a:latin typeface="Times New Roman" panose="02020603050405020304" pitchFamily="18" charset="0"/>
                <a:cs typeface="Times New Roman" panose="02020603050405020304" pitchFamily="18" charset="0"/>
              </a:rPr>
              <a:t>X </a:t>
            </a:r>
            <a:r>
              <a:rPr lang="en-US" altLang="zh-CN" sz="2000" dirty="0">
                <a:latin typeface="Times New Roman" panose="02020603050405020304" pitchFamily="18" charset="0"/>
                <a:cs typeface="Times New Roman" panose="02020603050405020304" pitchFamily="18" charset="0"/>
              </a:rPr>
              <a:t>,</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a:t>
            </a:r>
            <a:r>
              <a:rPr lang="en-US" altLang="zh-CN" sz="2000" baseline="-25000" dirty="0">
                <a:latin typeface="Times New Roman" panose="02020603050405020304" pitchFamily="18" charset="0"/>
                <a:cs typeface="Times New Roman" panose="02020603050405020304" pitchFamily="18" charset="0"/>
              </a:rPr>
              <a:t>Y </a:t>
            </a:r>
            <a:r>
              <a:rPr lang="en-US" altLang="zh-CN" sz="2000" dirty="0">
                <a:latin typeface="Times New Roman" panose="02020603050405020304" pitchFamily="18" charset="0"/>
                <a:cs typeface="Times New Roman" panose="02020603050405020304" pitchFamily="18" charset="0"/>
              </a:rPr>
              <a:t>, U</a:t>
            </a:r>
            <a:r>
              <a:rPr lang="en-US" altLang="zh-CN" sz="2000" baseline="-25000" dirty="0">
                <a:latin typeface="Times New Roman" panose="02020603050405020304" pitchFamily="18" charset="0"/>
                <a:cs typeface="Times New Roman" panose="02020603050405020304" pitchFamily="18" charset="0"/>
              </a:rPr>
              <a:t>Z</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V = {X , 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Z}</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F =  {</a:t>
            </a:r>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Y</a:t>
            </a:r>
            <a:r>
              <a:rPr lang="en-US" altLang="zh-CN" sz="2000" dirty="0">
                <a:latin typeface="Times New Roman" panose="02020603050405020304" pitchFamily="18" charset="0"/>
                <a:cs typeface="Times New Roman" panose="02020603050405020304" pitchFamily="18" charset="0"/>
              </a:rPr>
              <a:t> , </a:t>
            </a:r>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Z</a:t>
            </a:r>
            <a:r>
              <a:rPr lang="en-US" altLang="zh-CN"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a:t>
            </a:r>
            <a:r>
              <a:rPr lang="en-US" altLang="zh-CN" sz="2000" baseline="-25000" dirty="0">
                <a:latin typeface="Times New Roman" panose="02020603050405020304" pitchFamily="18" charset="0"/>
                <a:cs typeface="Times New Roman" panose="02020603050405020304" pitchFamily="18" charset="0"/>
              </a:rPr>
              <a:t>X</a:t>
            </a:r>
            <a:endParaRPr lang="en-US" altLang="zh-CN" sz="2000" baseline="-25000" dirty="0">
              <a:latin typeface="Times New Roman" panose="02020603050405020304" pitchFamily="18" charset="0"/>
              <a:cs typeface="Times New Roman" panose="02020603050405020304" pitchFamily="18" charset="0"/>
            </a:endParaRPr>
          </a:p>
          <a:p>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Y</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50- U</a:t>
            </a:r>
            <a:r>
              <a:rPr lang="en-US" altLang="zh-CN" sz="2000" baseline="-25000" dirty="0">
                <a:latin typeface="Times New Roman" panose="02020603050405020304" pitchFamily="18" charset="0"/>
                <a:cs typeface="Times New Roman" panose="02020603050405020304" pitchFamily="18" charset="0"/>
              </a:rPr>
              <a:t>Y</a:t>
            </a:r>
            <a:endParaRPr lang="en-US" altLang="zh-CN" sz="2000" dirty="0">
              <a:latin typeface="Times New Roman" panose="02020603050405020304" pitchFamily="18" charset="0"/>
              <a:cs typeface="Times New Roman" panose="02020603050405020304" pitchFamily="18" charset="0"/>
            </a:endParaRPr>
          </a:p>
          <a:p>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Z</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X + Y + U</a:t>
            </a:r>
            <a:r>
              <a:rPr lang="en-US" altLang="zh-CN" sz="2000" baseline="-25000" dirty="0">
                <a:latin typeface="Times New Roman" panose="02020603050405020304" pitchFamily="18" charset="0"/>
                <a:cs typeface="Times New Roman" panose="02020603050405020304" pitchFamily="18" charset="0"/>
              </a:rPr>
              <a:t>Z</a:t>
            </a:r>
            <a:endParaRPr lang="zh-CN" altLang="en-US" sz="2000" dirty="0">
              <a:latin typeface="Times New Roman" panose="02020603050405020304" pitchFamily="18" charset="0"/>
              <a:cs typeface="Times New Roman" panose="02020603050405020304" pitchFamily="18" charset="0"/>
            </a:endParaRPr>
          </a:p>
        </p:txBody>
      </p:sp>
      <p:sp>
        <p:nvSpPr>
          <p:cNvPr id="49" name="文本框 48"/>
          <p:cNvSpPr txBox="1"/>
          <p:nvPr/>
        </p:nvSpPr>
        <p:spPr>
          <a:xfrm>
            <a:off x="5196503" y="1027957"/>
            <a:ext cx="5792420" cy="3367397"/>
          </a:xfrm>
          <a:prstGeom prst="rect">
            <a:avLst/>
          </a:prstGeom>
          <a:noFill/>
        </p:spPr>
        <p:txBody>
          <a:bodyPr wrap="none" rtlCol="0">
            <a:spAutoFit/>
          </a:bodyPr>
          <a:lstStyle/>
          <a:p>
            <a:pPr>
              <a:lnSpc>
                <a:spcPct val="150000"/>
              </a:lnSpc>
            </a:pPr>
            <a:r>
              <a:rPr lang="en-US" altLang="zh-CN" b="1" dirty="0">
                <a:latin typeface="微软雅黑" panose="020B0503020204020204" charset="-122"/>
                <a:ea typeface="微软雅黑" panose="020B0503020204020204" charset="-122"/>
              </a:rPr>
              <a:t>1. Z and</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Y</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are likely dependent</a:t>
            </a:r>
            <a:endParaRPr lang="en-US" altLang="zh-CN" b="1"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rPr>
              <a:t>    For some z , y , P(Z=z| Y=y) </a:t>
            </a: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 P(Z=z) </a:t>
            </a:r>
            <a:endParaRPr lang="en-US" altLang="zh-CN" dirty="0">
              <a:latin typeface="微软雅黑" panose="020B0503020204020204" charset="-122"/>
              <a:ea typeface="微软雅黑" panose="020B0503020204020204" charset="-122"/>
            </a:endParaRPr>
          </a:p>
          <a:p>
            <a:pPr>
              <a:lnSpc>
                <a:spcPct val="150000"/>
              </a:lnSpc>
            </a:pPr>
            <a:r>
              <a:rPr lang="en-US" altLang="zh-CN" b="1" dirty="0">
                <a:latin typeface="微软雅黑" panose="020B0503020204020204" charset="-122"/>
                <a:ea typeface="微软雅黑" panose="020B0503020204020204" charset="-122"/>
              </a:rPr>
              <a:t>2. Z and X are likely dependent</a:t>
            </a:r>
            <a:endParaRPr lang="en-US" altLang="zh-CN" b="1" dirty="0">
              <a:latin typeface="微软雅黑" panose="020B0503020204020204" charset="-122"/>
              <a:ea typeface="微软雅黑" panose="020B0503020204020204" charset="-122"/>
            </a:endParaRPr>
          </a:p>
          <a:p>
            <a:pPr>
              <a:lnSpc>
                <a:spcPct val="150000"/>
              </a:lnSpc>
            </a:pPr>
            <a:r>
              <a:rPr lang="en-US" altLang="zh-CN" b="1"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For some z , y , P(Z=z| X=x) </a:t>
            </a: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 P(Z=z)</a:t>
            </a:r>
            <a:endParaRPr lang="en-US" altLang="zh-CN" dirty="0">
              <a:latin typeface="微软雅黑" panose="020B0503020204020204" charset="-122"/>
              <a:ea typeface="微软雅黑" panose="020B0503020204020204" charset="-122"/>
            </a:endParaRPr>
          </a:p>
          <a:p>
            <a:pPr>
              <a:lnSpc>
                <a:spcPct val="150000"/>
              </a:lnSpc>
            </a:pPr>
            <a:r>
              <a:rPr lang="en-US" altLang="zh-CN" b="1" dirty="0">
                <a:latin typeface="微软雅黑" panose="020B0503020204020204" charset="-122"/>
                <a:ea typeface="微软雅黑" panose="020B0503020204020204" charset="-122"/>
              </a:rPr>
              <a:t>3. Y and X are independent</a:t>
            </a:r>
            <a:endParaRPr lang="en-US" altLang="zh-CN" b="1" dirty="0">
              <a:latin typeface="微软雅黑" panose="020B0503020204020204" charset="-122"/>
              <a:ea typeface="微软雅黑" panose="020B0503020204020204" charset="-122"/>
            </a:endParaRPr>
          </a:p>
          <a:p>
            <a:pPr>
              <a:lnSpc>
                <a:spcPct val="150000"/>
              </a:lnSpc>
            </a:pPr>
            <a:r>
              <a:rPr lang="en-US" altLang="zh-CN" b="1"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For some x , y , P(Y=y| X=x) = P(Y=y) </a:t>
            </a:r>
            <a:endParaRPr lang="en-US" altLang="zh-CN" b="1" dirty="0">
              <a:latin typeface="微软雅黑" panose="020B0503020204020204" charset="-122"/>
              <a:ea typeface="微软雅黑" panose="020B0503020204020204" charset="-122"/>
            </a:endParaRPr>
          </a:p>
          <a:p>
            <a:pPr>
              <a:lnSpc>
                <a:spcPct val="150000"/>
              </a:lnSpc>
            </a:pPr>
            <a:r>
              <a:rPr lang="en-US" altLang="zh-CN" b="1" dirty="0">
                <a:latin typeface="微软雅黑" panose="020B0503020204020204" charset="-122"/>
                <a:ea typeface="微软雅黑" panose="020B0503020204020204" charset="-122"/>
              </a:rPr>
              <a:t>4. X and</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Y</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are</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dependent,</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conditional</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on</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Z</a:t>
            </a:r>
            <a:endParaRPr lang="en-US" altLang="zh-CN" b="1" dirty="0">
              <a:latin typeface="微软雅黑" panose="020B0503020204020204" charset="-122"/>
              <a:ea typeface="微软雅黑" panose="020B0503020204020204" charset="-122"/>
            </a:endParaRPr>
          </a:p>
          <a:p>
            <a:pPr>
              <a:lnSpc>
                <a:spcPct val="150000"/>
              </a:lnSpc>
            </a:pPr>
            <a:r>
              <a:rPr lang="zh-CN" altLang="en-US" b="1"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For all x , y, z , P(X=x | Z=z, Y=y) </a:t>
            </a: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 P( X=x | Z=z)</a:t>
            </a:r>
            <a:endParaRPr lang="zh-CN" altLang="en-US" dirty="0">
              <a:latin typeface="微软雅黑" panose="020B0503020204020204" charset="-122"/>
              <a:ea typeface="微软雅黑" panose="020B0503020204020204" charset="-122"/>
            </a:endParaRPr>
          </a:p>
        </p:txBody>
      </p:sp>
      <p:grpSp>
        <p:nvGrpSpPr>
          <p:cNvPr id="43" name="组合 42"/>
          <p:cNvGrpSpPr/>
          <p:nvPr/>
        </p:nvGrpSpPr>
        <p:grpSpPr>
          <a:xfrm>
            <a:off x="3488058" y="4572617"/>
            <a:ext cx="8531644" cy="1594861"/>
            <a:chOff x="3488058" y="4938120"/>
            <a:chExt cx="8531644" cy="1594861"/>
          </a:xfrm>
        </p:grpSpPr>
        <p:grpSp>
          <p:nvGrpSpPr>
            <p:cNvPr id="50" name="组合 49"/>
            <p:cNvGrpSpPr/>
            <p:nvPr/>
          </p:nvGrpSpPr>
          <p:grpSpPr>
            <a:xfrm>
              <a:off x="3488058" y="4938120"/>
              <a:ext cx="5824646" cy="1594861"/>
              <a:chOff x="4164346" y="5001044"/>
              <a:chExt cx="5824646" cy="1594861"/>
            </a:xfrm>
          </p:grpSpPr>
          <p:sp>
            <p:nvSpPr>
              <p:cNvPr id="51" name="矩形 50"/>
              <p:cNvSpPr/>
              <p:nvPr/>
            </p:nvSpPr>
            <p:spPr>
              <a:xfrm>
                <a:off x="7786652" y="5407531"/>
                <a:ext cx="2202340"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名气 </a:t>
                </a:r>
                <a:r>
                  <a:rPr lang="en-US" altLang="zh-CN" dirty="0">
                    <a:solidFill>
                      <a:schemeClr val="tx1"/>
                    </a:solidFill>
                    <a:latin typeface="微软雅黑" panose="020B0503020204020204" charset="-122"/>
                    <a:ea typeface="微软雅黑" panose="020B0503020204020204" charset="-122"/>
                  </a:rPr>
                  <a:t>repute</a:t>
                </a:r>
                <a:endParaRPr lang="zh-CN" altLang="en-US" dirty="0">
                  <a:solidFill>
                    <a:schemeClr val="tx1"/>
                  </a:solidFill>
                  <a:latin typeface="微软雅黑" panose="020B0503020204020204" charset="-122"/>
                  <a:ea typeface="微软雅黑" panose="020B0503020204020204" charset="-122"/>
                </a:endParaRPr>
              </a:p>
            </p:txBody>
          </p:sp>
          <p:sp>
            <p:nvSpPr>
              <p:cNvPr id="52" name="矩形 51"/>
              <p:cNvSpPr/>
              <p:nvPr/>
            </p:nvSpPr>
            <p:spPr>
              <a:xfrm>
                <a:off x="4628055" y="5001044"/>
                <a:ext cx="2395509"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才能 </a:t>
                </a:r>
                <a:r>
                  <a:rPr lang="en-US" altLang="zh-CN" dirty="0">
                    <a:solidFill>
                      <a:schemeClr val="tx1"/>
                    </a:solidFill>
                    <a:latin typeface="微软雅黑" panose="020B0503020204020204" charset="-122"/>
                    <a:ea typeface="微软雅黑" panose="020B0503020204020204" charset="-122"/>
                  </a:rPr>
                  <a:t>ability</a:t>
                </a:r>
                <a:endParaRPr lang="zh-CN" altLang="en-US" dirty="0">
                  <a:solidFill>
                    <a:schemeClr val="tx1"/>
                  </a:solidFill>
                  <a:latin typeface="微软雅黑" panose="020B0503020204020204" charset="-122"/>
                  <a:ea typeface="微软雅黑" panose="020B0503020204020204" charset="-122"/>
                </a:endParaRPr>
              </a:p>
            </p:txBody>
          </p:sp>
          <p:sp>
            <p:nvSpPr>
              <p:cNvPr id="53" name="矩形 52"/>
              <p:cNvSpPr/>
              <p:nvPr/>
            </p:nvSpPr>
            <p:spPr>
              <a:xfrm>
                <a:off x="4619167" y="6088182"/>
                <a:ext cx="2395510"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样貌 </a:t>
                </a:r>
                <a:r>
                  <a:rPr lang="en-US" altLang="zh-CN" dirty="0">
                    <a:solidFill>
                      <a:schemeClr val="tx1"/>
                    </a:solidFill>
                    <a:latin typeface="微软雅黑" panose="020B0503020204020204" charset="-122"/>
                    <a:ea typeface="微软雅黑" panose="020B0503020204020204" charset="-122"/>
                  </a:rPr>
                  <a:t>appearance</a:t>
                </a:r>
                <a:endParaRPr lang="zh-CN" altLang="en-US" dirty="0">
                  <a:solidFill>
                    <a:schemeClr val="tx1"/>
                  </a:solidFill>
                  <a:latin typeface="微软雅黑" panose="020B0503020204020204" charset="-122"/>
                  <a:ea typeface="微软雅黑" panose="020B0503020204020204" charset="-122"/>
                </a:endParaRPr>
              </a:p>
            </p:txBody>
          </p:sp>
          <p:cxnSp>
            <p:nvCxnSpPr>
              <p:cNvPr id="54" name="直接箭头连接符 53"/>
              <p:cNvCxnSpPr>
                <a:stCxn id="52" idx="3"/>
                <a:endCxn id="51" idx="1"/>
              </p:cNvCxnSpPr>
              <p:nvPr/>
            </p:nvCxnSpPr>
            <p:spPr>
              <a:xfrm>
                <a:off x="7023564" y="5254906"/>
                <a:ext cx="763088" cy="40648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55" name="直接箭头连接符 54"/>
              <p:cNvCxnSpPr>
                <a:stCxn id="53" idx="3"/>
                <a:endCxn id="51" idx="1"/>
              </p:cNvCxnSpPr>
              <p:nvPr/>
            </p:nvCxnSpPr>
            <p:spPr>
              <a:xfrm flipV="1">
                <a:off x="7014677" y="5661393"/>
                <a:ext cx="771975" cy="680651"/>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57" name="文本框 56"/>
              <p:cNvSpPr txBox="1"/>
              <p:nvPr/>
            </p:nvSpPr>
            <p:spPr>
              <a:xfrm>
                <a:off x="4196202" y="5001044"/>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58" name="文本框 57"/>
              <p:cNvSpPr txBox="1"/>
              <p:nvPr/>
            </p:nvSpPr>
            <p:spPr>
              <a:xfrm>
                <a:off x="7855700" y="5428027"/>
                <a:ext cx="38985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59" name="文本框 58"/>
              <p:cNvSpPr txBox="1"/>
              <p:nvPr/>
            </p:nvSpPr>
            <p:spPr>
              <a:xfrm>
                <a:off x="4164346" y="6091337"/>
                <a:ext cx="463709"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grpSp>
        <p:sp>
          <p:nvSpPr>
            <p:cNvPr id="18" name="矩形 17"/>
            <p:cNvSpPr/>
            <p:nvPr/>
          </p:nvSpPr>
          <p:spPr>
            <a:xfrm>
              <a:off x="9817362" y="5365103"/>
              <a:ext cx="2202340"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财富 </a:t>
              </a:r>
              <a:r>
                <a:rPr lang="en-US" altLang="zh-CN" dirty="0">
                  <a:solidFill>
                    <a:schemeClr val="tx1"/>
                  </a:solidFill>
                  <a:latin typeface="微软雅黑" panose="020B0503020204020204" charset="-122"/>
                  <a:ea typeface="微软雅黑" panose="020B0503020204020204" charset="-122"/>
                </a:rPr>
                <a:t>wealth</a:t>
              </a:r>
              <a:endParaRPr lang="zh-CN" altLang="en-US" dirty="0">
                <a:solidFill>
                  <a:schemeClr val="tx1"/>
                </a:solidFill>
                <a:latin typeface="微软雅黑" panose="020B0503020204020204" charset="-122"/>
                <a:ea typeface="微软雅黑" panose="020B0503020204020204" charset="-122"/>
              </a:endParaRPr>
            </a:p>
          </p:txBody>
        </p:sp>
        <p:cxnSp>
          <p:nvCxnSpPr>
            <p:cNvPr id="19" name="直接箭头连接符 18"/>
            <p:cNvCxnSpPr>
              <a:stCxn id="51" idx="3"/>
              <a:endCxn id="18" idx="1"/>
            </p:cNvCxnSpPr>
            <p:nvPr/>
          </p:nvCxnSpPr>
          <p:spPr>
            <a:xfrm>
              <a:off x="9312704" y="5598469"/>
              <a:ext cx="504658" cy="20496"/>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4" name="文本框 23"/>
            <p:cNvSpPr txBox="1"/>
            <p:nvPr/>
          </p:nvSpPr>
          <p:spPr>
            <a:xfrm>
              <a:off x="9864020" y="5377884"/>
              <a:ext cx="38985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W</a:t>
              </a:r>
              <a:endParaRPr lang="zh-CN" altLang="en-US" sz="2400" b="1" dirty="0">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7509757" y="4592090"/>
            <a:ext cx="4098716" cy="2114476"/>
            <a:chOff x="7509757" y="4592090"/>
            <a:chExt cx="4098716" cy="2114476"/>
          </a:xfrm>
        </p:grpSpPr>
        <p:sp>
          <p:nvSpPr>
            <p:cNvPr id="4" name="椭圆 3"/>
            <p:cNvSpPr/>
            <p:nvPr/>
          </p:nvSpPr>
          <p:spPr>
            <a:xfrm>
              <a:off x="10228591" y="4592090"/>
              <a:ext cx="1379882" cy="1237953"/>
            </a:xfrm>
            <a:prstGeom prst="ellipse">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对话气泡: 椭圆形 4"/>
            <p:cNvSpPr/>
            <p:nvPr/>
          </p:nvSpPr>
          <p:spPr>
            <a:xfrm flipV="1">
              <a:off x="7509757" y="5770436"/>
              <a:ext cx="3335877" cy="936130"/>
            </a:xfrm>
            <a:prstGeom prst="wedgeEllipseCallout">
              <a:avLst>
                <a:gd name="adj1" fmla="val 24944"/>
                <a:gd name="adj2" fmla="val 76654"/>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861026" y="5919125"/>
              <a:ext cx="2895893" cy="646331"/>
            </a:xfrm>
            <a:prstGeom prst="rect">
              <a:avLst/>
            </a:prstGeom>
            <a:noFill/>
          </p:spPr>
          <p:txBody>
            <a:bodyPr wrap="square">
              <a:spAutoFit/>
            </a:bodyPr>
            <a:lstStyle/>
            <a:p>
              <a:r>
                <a:rPr lang="en-US" altLang="zh-CN" dirty="0">
                  <a:latin typeface="微软雅黑" panose="020B0503020204020204" charset="-122"/>
                  <a:ea typeface="微软雅黑" panose="020B0503020204020204" charset="-122"/>
                </a:rPr>
                <a:t>Collider</a:t>
              </a:r>
              <a:r>
                <a:rPr lang="zh-CN" altLang="en-US" dirty="0">
                  <a:latin typeface="微软雅黑" panose="020B0503020204020204" charset="-122"/>
                  <a:ea typeface="微软雅黑" panose="020B0503020204020204" charset="-122"/>
                </a:rPr>
                <a:t>中的后代也和</a:t>
              </a:r>
              <a:r>
                <a:rPr lang="en-US" altLang="zh-CN" dirty="0">
                  <a:latin typeface="微软雅黑" panose="020B0503020204020204" charset="-122"/>
                  <a:ea typeface="微软雅黑" panose="020B0503020204020204" charset="-122"/>
                </a:rPr>
                <a:t>Z</a:t>
              </a:r>
              <a:r>
                <a:rPr lang="zh-CN" altLang="en-US" dirty="0">
                  <a:latin typeface="微软雅黑" panose="020B0503020204020204" charset="-122"/>
                  <a:ea typeface="微软雅黑" panose="020B0503020204020204" charset="-122"/>
                </a:rPr>
                <a:t>有一样的性质</a:t>
              </a:r>
              <a:endParaRPr lang="zh-CN" altLang="en-US" dirty="0">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766761" y="1103532"/>
            <a:ext cx="10658472" cy="1497138"/>
          </a:xfrm>
          <a:prstGeom prst="roundRect">
            <a:avLst>
              <a:gd name="adj" fmla="val 3947"/>
            </a:avLst>
          </a:prstGeom>
          <a:gradFill flip="none" rotWithShape="1">
            <a:gsLst>
              <a:gs pos="0">
                <a:srgbClr val="EFC49C"/>
              </a:gs>
              <a:gs pos="100000">
                <a:schemeClr val="accent4"/>
              </a:gs>
            </a:gsLst>
            <a:lin ang="2700000" scaled="1"/>
            <a:tileRect/>
          </a:gradFill>
          <a:ln>
            <a:noFill/>
          </a:ln>
          <a:effectLst>
            <a:outerShdw blurRad="266700" dist="279400" dir="5400000" sx="86000" sy="86000" algn="t" rotWithShape="0">
              <a:schemeClr val="accent4">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2" name="矩形 1"/>
          <p:cNvSpPr/>
          <p:nvPr/>
        </p:nvSpPr>
        <p:spPr>
          <a:xfrm>
            <a:off x="0" y="0"/>
            <a:ext cx="12192000" cy="923046"/>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112" name="组合 111" hidden="1"/>
          <p:cNvGrpSpPr/>
          <p:nvPr/>
        </p:nvGrpSpPr>
        <p:grpSpPr>
          <a:xfrm>
            <a:off x="766764" y="1521102"/>
            <a:ext cx="10658474" cy="4407719"/>
            <a:chOff x="3032566" y="1361440"/>
            <a:chExt cx="8464109" cy="4967738"/>
          </a:xfrm>
        </p:grpSpPr>
        <p:cxnSp>
          <p:nvCxnSpPr>
            <p:cNvPr id="113" name="直接连接符 112"/>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sp>
        <p:nvSpPr>
          <p:cNvPr id="3" name="文本框 2"/>
          <p:cNvSpPr txBox="1"/>
          <p:nvPr/>
        </p:nvSpPr>
        <p:spPr>
          <a:xfrm>
            <a:off x="545418" y="279384"/>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prstClr val="white"/>
                </a:solidFill>
                <a:latin typeface="Arial" panose="020B0604020202020204"/>
                <a:ea typeface="微软雅黑" panose="020B0503020204020204" charset="-122"/>
              </a:rPr>
              <a:t>因果关系结构</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a:t>
            </a:r>
            <a:r>
              <a:rPr lang="en-US" altLang="zh-CN" sz="2800" b="1" dirty="0">
                <a:solidFill>
                  <a:prstClr val="white"/>
                </a:solidFill>
                <a:latin typeface="Arial" panose="020B0604020202020204"/>
                <a:ea typeface="微软雅黑" panose="020B0503020204020204" charset="-122"/>
              </a:rPr>
              <a:t>D-</a:t>
            </a:r>
            <a:r>
              <a:rPr lang="zh-CN" altLang="en-US" sz="2800" b="1" dirty="0">
                <a:solidFill>
                  <a:prstClr val="white"/>
                </a:solidFill>
                <a:latin typeface="Arial" panose="020B0604020202020204"/>
                <a:ea typeface="微软雅黑" panose="020B0503020204020204" charset="-122"/>
              </a:rPr>
              <a:t>分离</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25" name="组合 24"/>
          <p:cNvGrpSpPr/>
          <p:nvPr/>
        </p:nvGrpSpPr>
        <p:grpSpPr>
          <a:xfrm>
            <a:off x="8398787" y="3361470"/>
            <a:ext cx="2790213" cy="2935021"/>
            <a:chOff x="727775" y="663895"/>
            <a:chExt cx="2790213" cy="2935021"/>
          </a:xfrm>
        </p:grpSpPr>
        <p:sp>
          <p:nvSpPr>
            <p:cNvPr id="26" name="椭圆 25"/>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922435" y="1115284"/>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3035014"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21052"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922435" y="225555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035014"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p:cNvCxnSpPr>
              <a:stCxn id="29" idx="0"/>
              <a:endCxn id="26" idx="4"/>
            </p:cNvCxnSpPr>
            <p:nvPr/>
          </p:nvCxnSpPr>
          <p:spPr>
            <a:xfrm flipV="1">
              <a:off x="937685"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33" name="直接箭头连接符 32"/>
            <p:cNvCxnSpPr>
              <a:endCxn id="27" idx="4"/>
            </p:cNvCxnSpPr>
            <p:nvPr/>
          </p:nvCxnSpPr>
          <p:spPr>
            <a:xfrm flipH="1" flipV="1">
              <a:off x="2039068" y="1348337"/>
              <a:ext cx="13255" cy="930329"/>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34" name="直接箭头连接符 33"/>
            <p:cNvCxnSpPr/>
            <p:nvPr/>
          </p:nvCxnSpPr>
          <p:spPr>
            <a:xfrm flipV="1">
              <a:off x="3168269"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35" name="直接箭头连接符 34"/>
            <p:cNvCxnSpPr>
              <a:stCxn id="26" idx="6"/>
              <a:endCxn id="27" idx="2"/>
            </p:cNvCxnSpPr>
            <p:nvPr/>
          </p:nvCxnSpPr>
          <p:spPr>
            <a:xfrm flipV="1">
              <a:off x="1054318" y="1231811"/>
              <a:ext cx="868117" cy="73087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36" name="直接箭头连接符 35"/>
            <p:cNvCxnSpPr>
              <a:stCxn id="28" idx="2"/>
              <a:endCxn id="27" idx="6"/>
            </p:cNvCxnSpPr>
            <p:nvPr/>
          </p:nvCxnSpPr>
          <p:spPr>
            <a:xfrm flipH="1" flipV="1">
              <a:off x="2155701" y="1231811"/>
              <a:ext cx="879313" cy="73087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7" name="文本框 36"/>
            <p:cNvSpPr txBox="1"/>
            <p:nvPr/>
          </p:nvSpPr>
          <p:spPr>
            <a:xfrm>
              <a:off x="733943" y="1348337"/>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38" name="文本框 37"/>
            <p:cNvSpPr txBox="1"/>
            <p:nvPr/>
          </p:nvSpPr>
          <p:spPr>
            <a:xfrm>
              <a:off x="1857398" y="663895"/>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39" name="文本框 38"/>
            <p:cNvSpPr txBox="1"/>
            <p:nvPr/>
          </p:nvSpPr>
          <p:spPr>
            <a:xfrm>
              <a:off x="2969196" y="1321404"/>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40" name="文本框 39"/>
            <p:cNvSpPr txBox="1"/>
            <p:nvPr/>
          </p:nvSpPr>
          <p:spPr>
            <a:xfrm>
              <a:off x="727775" y="3137251"/>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X</a:t>
              </a:r>
              <a:endParaRPr lang="zh-CN" altLang="en-US" sz="2400" b="1" baseline="-25000" dirty="0">
                <a:latin typeface="Times New Roman" panose="02020603050405020304" pitchFamily="18" charset="0"/>
                <a:cs typeface="Times New Roman" panose="02020603050405020304" pitchFamily="18" charset="0"/>
              </a:endParaRPr>
            </a:p>
          </p:txBody>
        </p:sp>
        <p:sp>
          <p:nvSpPr>
            <p:cNvPr id="41" name="文本框 40"/>
            <p:cNvSpPr txBox="1"/>
            <p:nvPr/>
          </p:nvSpPr>
          <p:spPr>
            <a:xfrm>
              <a:off x="1817625" y="2485871"/>
              <a:ext cx="543739"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Z</a:t>
              </a:r>
              <a:endParaRPr lang="zh-CN" altLang="en-US" sz="2400" b="1" baseline="-25000" dirty="0">
                <a:latin typeface="Times New Roman" panose="02020603050405020304" pitchFamily="18" charset="0"/>
                <a:cs typeface="Times New Roman" panose="02020603050405020304" pitchFamily="18" charset="0"/>
              </a:endParaRPr>
            </a:p>
          </p:txBody>
        </p:sp>
        <p:sp>
          <p:nvSpPr>
            <p:cNvPr id="42" name="文本框 41"/>
            <p:cNvSpPr txBox="1"/>
            <p:nvPr/>
          </p:nvSpPr>
          <p:spPr>
            <a:xfrm>
              <a:off x="2963028" y="3110318"/>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Y</a:t>
              </a:r>
              <a:endParaRPr lang="zh-CN" altLang="en-US" sz="2400" b="1" baseline="-25000" dirty="0">
                <a:latin typeface="Times New Roman" panose="02020603050405020304" pitchFamily="18" charset="0"/>
                <a:cs typeface="Times New Roman" panose="02020603050405020304" pitchFamily="18" charset="0"/>
              </a:endParaRPr>
            </a:p>
          </p:txBody>
        </p:sp>
      </p:grpSp>
      <p:sp>
        <p:nvSpPr>
          <p:cNvPr id="5" name="文本框 4"/>
          <p:cNvSpPr txBox="1"/>
          <p:nvPr/>
        </p:nvSpPr>
        <p:spPr>
          <a:xfrm>
            <a:off x="872058" y="1173160"/>
            <a:ext cx="10553177" cy="1342803"/>
          </a:xfrm>
          <a:prstGeom prst="rect">
            <a:avLst/>
          </a:prstGeom>
          <a:noFill/>
        </p:spPr>
        <p:txBody>
          <a:bodyPr wrap="square">
            <a:spAutoFit/>
          </a:bodyPr>
          <a:lstStyle/>
          <a:p>
            <a:pPr indent="457200">
              <a:lnSpc>
                <a:spcPct val="150000"/>
              </a:lnSpc>
            </a:pPr>
            <a:r>
              <a:rPr lang="en-US" altLang="zh-CN" sz="2000" b="1" dirty="0"/>
              <a:t>D-separation</a:t>
            </a:r>
            <a:r>
              <a:rPr lang="zh-CN" altLang="en-US" dirty="0"/>
              <a:t>可以用来判断有向图中节点的统计相关性，可用来测试模型的适用性。</a:t>
            </a:r>
            <a:endParaRPr lang="zh-CN" altLang="en-US" dirty="0"/>
          </a:p>
          <a:p>
            <a:pPr indent="457200">
              <a:lnSpc>
                <a:spcPct val="150000"/>
              </a:lnSpc>
            </a:pPr>
            <a:r>
              <a:rPr lang="en-US" altLang="zh-CN" dirty="0"/>
              <a:t>D-separation</a:t>
            </a:r>
            <a:r>
              <a:rPr lang="zh-CN" altLang="en-US" dirty="0"/>
              <a:t>表示两个变量有向地分离，如果两个节点</a:t>
            </a:r>
            <a:r>
              <a:rPr lang="en-US" altLang="zh-CN" dirty="0"/>
              <a:t>X</a:t>
            </a:r>
            <a:r>
              <a:rPr lang="zh-CN" altLang="en-US" dirty="0"/>
              <a:t>和</a:t>
            </a:r>
            <a:r>
              <a:rPr lang="en-US" altLang="zh-CN" dirty="0"/>
              <a:t>Y</a:t>
            </a:r>
            <a:r>
              <a:rPr lang="zh-CN" altLang="en-US" dirty="0"/>
              <a:t>之间的</a:t>
            </a:r>
            <a:r>
              <a:rPr lang="zh-CN" altLang="en-US" b="1" dirty="0"/>
              <a:t>每一条</a:t>
            </a:r>
            <a:r>
              <a:rPr lang="zh-CN" altLang="en-US" dirty="0"/>
              <a:t>通路都被阻隔，即被分离，就是说他们是不相关的。</a:t>
            </a:r>
            <a:endParaRPr lang="zh-CN" altLang="en-US" dirty="0"/>
          </a:p>
        </p:txBody>
      </p:sp>
      <p:grpSp>
        <p:nvGrpSpPr>
          <p:cNvPr id="7" name="组合 6"/>
          <p:cNvGrpSpPr/>
          <p:nvPr/>
        </p:nvGrpSpPr>
        <p:grpSpPr>
          <a:xfrm>
            <a:off x="4596640" y="3574968"/>
            <a:ext cx="2557110" cy="2563402"/>
            <a:chOff x="727775" y="1321404"/>
            <a:chExt cx="2778992" cy="2694772"/>
          </a:xfrm>
        </p:grpSpPr>
        <p:sp>
          <p:nvSpPr>
            <p:cNvPr id="8" name="椭圆 7"/>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957019" y="2406630"/>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p:cNvSpPr/>
            <p:nvPr/>
          </p:nvSpPr>
          <p:spPr>
            <a:xfrm>
              <a:off x="3035014"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821052"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949583" y="3319914"/>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p:cNvSpPr/>
            <p:nvPr/>
          </p:nvSpPr>
          <p:spPr>
            <a:xfrm>
              <a:off x="3035014"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a:stCxn id="11" idx="0"/>
              <a:endCxn id="8" idx="4"/>
            </p:cNvCxnSpPr>
            <p:nvPr/>
          </p:nvCxnSpPr>
          <p:spPr>
            <a:xfrm flipV="1">
              <a:off x="937685"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a:stCxn id="12" idx="0"/>
            </p:cNvCxnSpPr>
            <p:nvPr/>
          </p:nvCxnSpPr>
          <p:spPr>
            <a:xfrm flipV="1">
              <a:off x="2066217" y="2605453"/>
              <a:ext cx="0" cy="714461"/>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直接箭头连接符 15"/>
            <p:cNvCxnSpPr/>
            <p:nvPr/>
          </p:nvCxnSpPr>
          <p:spPr>
            <a:xfrm flipV="1">
              <a:off x="3168269"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直接箭头连接符 16"/>
            <p:cNvCxnSpPr>
              <a:stCxn id="9" idx="2"/>
              <a:endCxn id="8" idx="6"/>
            </p:cNvCxnSpPr>
            <p:nvPr/>
          </p:nvCxnSpPr>
          <p:spPr>
            <a:xfrm flipH="1" flipV="1">
              <a:off x="1054318" y="1962688"/>
              <a:ext cx="902701" cy="560469"/>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a:stCxn id="9" idx="6"/>
              <a:endCxn id="10" idx="2"/>
            </p:cNvCxnSpPr>
            <p:nvPr/>
          </p:nvCxnSpPr>
          <p:spPr>
            <a:xfrm flipV="1">
              <a:off x="2190285" y="1962688"/>
              <a:ext cx="844729" cy="560469"/>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9" name="文本框 18"/>
            <p:cNvSpPr txBox="1"/>
            <p:nvPr/>
          </p:nvSpPr>
          <p:spPr>
            <a:xfrm>
              <a:off x="733943" y="1348337"/>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1835995" y="1898411"/>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2969196" y="1321404"/>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727775" y="3137251"/>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Y</a:t>
              </a:r>
              <a:endParaRPr lang="zh-CN" altLang="en-US" sz="2400" b="1" baseline="-25000"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1852111" y="3554511"/>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X</a:t>
              </a:r>
              <a:endParaRPr lang="zh-CN" altLang="en-US" sz="2400" b="1" baseline="-25000" dirty="0">
                <a:latin typeface="Times New Roman" panose="02020603050405020304" pitchFamily="18" charset="0"/>
                <a:cs typeface="Times New Roman" panose="02020603050405020304" pitchFamily="18" charset="0"/>
              </a:endParaRPr>
            </a:p>
          </p:txBody>
        </p:sp>
        <p:sp>
          <p:nvSpPr>
            <p:cNvPr id="43" name="文本框 42"/>
            <p:cNvSpPr txBox="1"/>
            <p:nvPr/>
          </p:nvSpPr>
          <p:spPr>
            <a:xfrm>
              <a:off x="2963028" y="3110318"/>
              <a:ext cx="543739"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Z</a:t>
              </a:r>
              <a:endParaRPr lang="zh-CN" altLang="en-US" sz="2400" b="1" baseline="-25000" dirty="0">
                <a:latin typeface="Times New Roman" panose="02020603050405020304" pitchFamily="18" charset="0"/>
                <a:cs typeface="Times New Roman" panose="02020603050405020304" pitchFamily="18" charset="0"/>
              </a:endParaRPr>
            </a:p>
          </p:txBody>
        </p:sp>
      </p:grpSp>
      <p:grpSp>
        <p:nvGrpSpPr>
          <p:cNvPr id="44" name="组合 43"/>
          <p:cNvGrpSpPr/>
          <p:nvPr/>
        </p:nvGrpSpPr>
        <p:grpSpPr>
          <a:xfrm>
            <a:off x="903075" y="3574968"/>
            <a:ext cx="2778992" cy="2277512"/>
            <a:chOff x="727775" y="1321404"/>
            <a:chExt cx="2778992" cy="2277512"/>
          </a:xfrm>
        </p:grpSpPr>
        <p:sp>
          <p:nvSpPr>
            <p:cNvPr id="45" name="椭圆 44"/>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945399"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035014"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821052"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945399"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3035014"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箭头连接符 61"/>
            <p:cNvCxnSpPr>
              <a:stCxn id="56" idx="0"/>
              <a:endCxn id="45" idx="4"/>
            </p:cNvCxnSpPr>
            <p:nvPr/>
          </p:nvCxnSpPr>
          <p:spPr>
            <a:xfrm flipV="1">
              <a:off x="937685"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63" name="直接箭头连接符 62"/>
            <p:cNvCxnSpPr/>
            <p:nvPr/>
          </p:nvCxnSpPr>
          <p:spPr>
            <a:xfrm flipV="1">
              <a:off x="2076993"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64" name="直接箭头连接符 63"/>
            <p:cNvCxnSpPr/>
            <p:nvPr/>
          </p:nvCxnSpPr>
          <p:spPr>
            <a:xfrm flipV="1">
              <a:off x="3168269"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65" name="直接箭头连接符 64"/>
            <p:cNvCxnSpPr>
              <a:stCxn id="45" idx="6"/>
              <a:endCxn id="46" idx="2"/>
            </p:cNvCxnSpPr>
            <p:nvPr/>
          </p:nvCxnSpPr>
          <p:spPr>
            <a:xfrm>
              <a:off x="1054318" y="1962688"/>
              <a:ext cx="891081" cy="0"/>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66" name="直接箭头连接符 65"/>
            <p:cNvCxnSpPr/>
            <p:nvPr/>
          </p:nvCxnSpPr>
          <p:spPr>
            <a:xfrm>
              <a:off x="2178665" y="1962688"/>
              <a:ext cx="891081" cy="0"/>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67" name="文本框 66"/>
            <p:cNvSpPr txBox="1"/>
            <p:nvPr/>
          </p:nvSpPr>
          <p:spPr>
            <a:xfrm>
              <a:off x="733943" y="1348337"/>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68" name="文本框 67"/>
            <p:cNvSpPr txBox="1"/>
            <p:nvPr/>
          </p:nvSpPr>
          <p:spPr>
            <a:xfrm>
              <a:off x="1873251" y="1348336"/>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69" name="文本框 68"/>
            <p:cNvSpPr txBox="1"/>
            <p:nvPr/>
          </p:nvSpPr>
          <p:spPr>
            <a:xfrm>
              <a:off x="2969196" y="1321404"/>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70" name="文本框 69"/>
            <p:cNvSpPr txBox="1"/>
            <p:nvPr/>
          </p:nvSpPr>
          <p:spPr>
            <a:xfrm>
              <a:off x="727775" y="3137251"/>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X</a:t>
              </a:r>
              <a:endParaRPr lang="zh-CN" altLang="en-US" sz="2400" b="1" baseline="-25000" dirty="0">
                <a:latin typeface="Times New Roman" panose="02020603050405020304" pitchFamily="18" charset="0"/>
                <a:cs typeface="Times New Roman" panose="02020603050405020304" pitchFamily="18" charset="0"/>
              </a:endParaRPr>
            </a:p>
          </p:txBody>
        </p:sp>
        <p:sp>
          <p:nvSpPr>
            <p:cNvPr id="71" name="文本框 70"/>
            <p:cNvSpPr txBox="1"/>
            <p:nvPr/>
          </p:nvSpPr>
          <p:spPr>
            <a:xfrm>
              <a:off x="1867083" y="3137250"/>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Y</a:t>
              </a:r>
              <a:endParaRPr lang="zh-CN" altLang="en-US" sz="2400" b="1" baseline="-25000" dirty="0">
                <a:latin typeface="Times New Roman" panose="02020603050405020304" pitchFamily="18" charset="0"/>
                <a:cs typeface="Times New Roman" panose="02020603050405020304" pitchFamily="18" charset="0"/>
              </a:endParaRPr>
            </a:p>
          </p:txBody>
        </p:sp>
        <p:sp>
          <p:nvSpPr>
            <p:cNvPr id="72" name="文本框 71"/>
            <p:cNvSpPr txBox="1"/>
            <p:nvPr/>
          </p:nvSpPr>
          <p:spPr>
            <a:xfrm>
              <a:off x="2963028" y="3110318"/>
              <a:ext cx="543739"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Z</a:t>
              </a:r>
              <a:endParaRPr lang="zh-CN" altLang="en-US" sz="2400" b="1" baseline="-25000" dirty="0">
                <a:latin typeface="Times New Roman" panose="02020603050405020304" pitchFamily="18" charset="0"/>
                <a:cs typeface="Times New Roman" panose="02020603050405020304" pitchFamily="18" charset="0"/>
              </a:endParaRPr>
            </a:p>
          </p:txBody>
        </p:sp>
      </p:grpSp>
      <p:sp>
        <p:nvSpPr>
          <p:cNvPr id="73" name="箭头: 下 72"/>
          <p:cNvSpPr/>
          <p:nvPr/>
        </p:nvSpPr>
        <p:spPr>
          <a:xfrm>
            <a:off x="1969477" y="2793442"/>
            <a:ext cx="573457" cy="807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箭头: 下 73"/>
          <p:cNvSpPr/>
          <p:nvPr/>
        </p:nvSpPr>
        <p:spPr>
          <a:xfrm>
            <a:off x="5568260" y="3222135"/>
            <a:ext cx="573457" cy="807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1" name="文本框 110"/>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如何实现因果推断</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a:t>
            </a: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干预</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112" name="组合 111" hidden="1"/>
          <p:cNvGrpSpPr/>
          <p:nvPr/>
        </p:nvGrpSpPr>
        <p:grpSpPr>
          <a:xfrm>
            <a:off x="766764" y="1521102"/>
            <a:ext cx="10658474" cy="4407719"/>
            <a:chOff x="3032566" y="1361440"/>
            <a:chExt cx="8464109" cy="4967738"/>
          </a:xfrm>
        </p:grpSpPr>
        <p:cxnSp>
          <p:nvCxnSpPr>
            <p:cNvPr id="113" name="直接连接符 112"/>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1663" y="1351199"/>
            <a:ext cx="5679075" cy="4898063"/>
          </a:xfrm>
          <a:prstGeom prst="rect">
            <a:avLst/>
          </a:prstGeom>
        </p:spPr>
      </p:pic>
      <p:sp>
        <p:nvSpPr>
          <p:cNvPr id="6" name="文本框 5"/>
          <p:cNvSpPr txBox="1"/>
          <p:nvPr/>
        </p:nvSpPr>
        <p:spPr>
          <a:xfrm>
            <a:off x="914400" y="1583707"/>
            <a:ext cx="2416046" cy="461665"/>
          </a:xfrm>
          <a:prstGeom prst="rect">
            <a:avLst/>
          </a:prstGeom>
          <a:noFill/>
        </p:spPr>
        <p:txBody>
          <a:bodyPr wrap="none" rtlCol="0">
            <a:spAutoFit/>
          </a:bodyPr>
          <a:lstStyle/>
          <a:p>
            <a:r>
              <a:rPr lang="zh-CN" altLang="en-US" sz="2400" b="1" dirty="0">
                <a:latin typeface="微软雅黑" panose="020B0503020204020204" charset="-122"/>
                <a:ea typeface="微软雅黑" panose="020B0503020204020204" charset="-122"/>
              </a:rPr>
              <a:t>条件 </a:t>
            </a:r>
            <a:r>
              <a:rPr lang="en-US" altLang="zh-CN" sz="2400" b="1" dirty="0">
                <a:latin typeface="微软雅黑" panose="020B0503020204020204" charset="-122"/>
                <a:ea typeface="微软雅黑" panose="020B0503020204020204" charset="-122"/>
              </a:rPr>
              <a:t>Condition</a:t>
            </a:r>
            <a:endParaRPr lang="zh-CN" altLang="en-US" sz="2400" b="1" dirty="0">
              <a:latin typeface="微软雅黑" panose="020B0503020204020204" charset="-122"/>
              <a:ea typeface="微软雅黑" panose="020B0503020204020204" charset="-122"/>
            </a:endParaRPr>
          </a:p>
        </p:txBody>
      </p:sp>
      <p:sp>
        <p:nvSpPr>
          <p:cNvPr id="7" name="文本框 6"/>
          <p:cNvSpPr txBox="1"/>
          <p:nvPr/>
        </p:nvSpPr>
        <p:spPr>
          <a:xfrm>
            <a:off x="914400" y="3800231"/>
            <a:ext cx="2815707" cy="461665"/>
          </a:xfrm>
          <a:prstGeom prst="rect">
            <a:avLst/>
          </a:prstGeom>
          <a:noFill/>
        </p:spPr>
        <p:txBody>
          <a:bodyPr wrap="none" rtlCol="0">
            <a:spAutoFit/>
          </a:bodyPr>
          <a:lstStyle/>
          <a:p>
            <a:r>
              <a:rPr lang="zh-CN" altLang="en-US" sz="2400" b="1" dirty="0">
                <a:latin typeface="微软雅黑" panose="020B0503020204020204" charset="-122"/>
                <a:ea typeface="微软雅黑" panose="020B0503020204020204" charset="-122"/>
              </a:rPr>
              <a:t>干预 </a:t>
            </a:r>
            <a:r>
              <a:rPr lang="en-US" altLang="zh-CN" sz="2400" b="1" dirty="0">
                <a:latin typeface="微软雅黑" panose="020B0503020204020204" charset="-122"/>
                <a:ea typeface="微软雅黑" panose="020B0503020204020204" charset="-122"/>
              </a:rPr>
              <a:t>Intervention</a:t>
            </a:r>
            <a:endParaRPr lang="zh-CN" altLang="en-US" sz="2400" b="1" dirty="0">
              <a:latin typeface="微软雅黑" panose="020B0503020204020204" charset="-122"/>
              <a:ea typeface="微软雅黑" panose="020B0503020204020204" charset="-122"/>
            </a:endParaRPr>
          </a:p>
        </p:txBody>
      </p:sp>
      <p:cxnSp>
        <p:nvCxnSpPr>
          <p:cNvPr id="8" name="直接连接符 7"/>
          <p:cNvCxnSpPr/>
          <p:nvPr/>
        </p:nvCxnSpPr>
        <p:spPr>
          <a:xfrm>
            <a:off x="914400" y="2082188"/>
            <a:ext cx="304038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14400" y="4367977"/>
            <a:ext cx="304038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1557097" y="2210323"/>
                <a:ext cx="192988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 </m:t>
                      </m:r>
                      <m:d>
                        <m:dPr>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p:sp>
            <p:nvSpPr>
              <p:cNvPr id="11" name="文本框 10"/>
              <p:cNvSpPr txBox="1">
                <a:spLocks noRot="1" noChangeAspect="1" noMove="1" noResize="1" noEditPoints="1" noAdjustHandles="1" noChangeArrowheads="1" noChangeShapeType="1" noTextEdit="1"/>
              </p:cNvSpPr>
              <p:nvPr/>
            </p:nvSpPr>
            <p:spPr>
              <a:xfrm>
                <a:off x="1557097" y="2210323"/>
                <a:ext cx="1929887" cy="369332"/>
              </a:xfrm>
              <a:prstGeom prst="rect">
                <a:avLst/>
              </a:prstGeom>
              <a:blipFill rotWithShape="1">
                <a:blip r:embed="rId3"/>
                <a:stretch>
                  <a:fillRect l="-4" t="-142" r="10" b="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1437197" y="4572641"/>
                <a:ext cx="238379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 </m:t>
                      </m:r>
                      <m:d>
                        <m:dPr>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𝑑𝑜</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p:sp>
            <p:nvSpPr>
              <p:cNvPr id="12" name="文本框 11"/>
              <p:cNvSpPr txBox="1">
                <a:spLocks noRot="1" noChangeAspect="1" noMove="1" noResize="1" noEditPoints="1" noAdjustHandles="1" noChangeArrowheads="1" noChangeShapeType="1" noTextEdit="1"/>
              </p:cNvSpPr>
              <p:nvPr/>
            </p:nvSpPr>
            <p:spPr>
              <a:xfrm>
                <a:off x="1437197" y="4572641"/>
                <a:ext cx="2383794" cy="369332"/>
              </a:xfrm>
              <a:prstGeom prst="rect">
                <a:avLst/>
              </a:prstGeom>
              <a:blipFill rotWithShape="1">
                <a:blip r:embed="rId4"/>
                <a:stretch>
                  <a:fillRect l="-8" t="-2" r="8" b="109"/>
                </a:stretch>
              </a:blipFill>
            </p:spPr>
            <p:txBody>
              <a:bodyPr/>
              <a:lstStyle/>
              <a:p>
                <a:r>
                  <a:rPr lang="zh-CN" altLang="en-US">
                    <a:noFill/>
                  </a:rPr>
                  <a:t> </a:t>
                </a:r>
              </a:p>
            </p:txBody>
          </p:sp>
        </mc:Fallback>
      </mc:AlternateContent>
      <p:sp>
        <p:nvSpPr>
          <p:cNvPr id="13" name="文本框 12"/>
          <p:cNvSpPr txBox="1"/>
          <p:nvPr/>
        </p:nvSpPr>
        <p:spPr>
          <a:xfrm>
            <a:off x="771408" y="2668386"/>
            <a:ext cx="4119823" cy="923330"/>
          </a:xfrm>
          <a:prstGeom prst="rect">
            <a:avLst/>
          </a:prstGeom>
          <a:noFill/>
        </p:spPr>
        <p:txBody>
          <a:bodyPr wrap="square" rtlCol="0">
            <a:spAutoFit/>
          </a:bodyPr>
          <a:lstStyle/>
          <a:p>
            <a:pPr indent="457200"/>
            <a:r>
              <a:rPr lang="zh-CN" altLang="en-US" dirty="0">
                <a:latin typeface="微软雅黑" panose="020B0503020204020204" charset="-122"/>
                <a:ea typeface="微软雅黑" panose="020B0503020204020204" charset="-122"/>
              </a:rPr>
              <a:t>条件并不改变样本中原本的数据，而是改变看待数据的方式</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筛选符合条件的个体为新的观察对象。</a:t>
            </a:r>
            <a:endParaRPr lang="zh-CN" altLang="en-US" dirty="0">
              <a:latin typeface="微软雅黑" panose="020B0503020204020204" charset="-122"/>
              <a:ea typeface="微软雅黑" panose="020B0503020204020204" charset="-122"/>
            </a:endParaRPr>
          </a:p>
        </p:txBody>
      </p:sp>
      <p:sp>
        <p:nvSpPr>
          <p:cNvPr id="14" name="文本框 13"/>
          <p:cNvSpPr txBox="1"/>
          <p:nvPr/>
        </p:nvSpPr>
        <p:spPr>
          <a:xfrm>
            <a:off x="859881" y="5048561"/>
            <a:ext cx="4119823" cy="1200329"/>
          </a:xfrm>
          <a:prstGeom prst="rect">
            <a:avLst/>
          </a:prstGeom>
          <a:noFill/>
        </p:spPr>
        <p:txBody>
          <a:bodyPr wrap="square" rtlCol="0">
            <a:spAutoFit/>
          </a:bodyPr>
          <a:lstStyle/>
          <a:p>
            <a:pPr indent="457200"/>
            <a:r>
              <a:rPr lang="zh-CN" altLang="en-US" dirty="0">
                <a:latin typeface="微软雅黑" panose="020B0503020204020204" charset="-122"/>
                <a:ea typeface="微软雅黑" panose="020B0503020204020204" charset="-122"/>
              </a:rPr>
              <a:t>当干预某个变量（例如</a:t>
            </a:r>
            <a:r>
              <a:rPr lang="en-US" altLang="zh-CN" dirty="0">
                <a:latin typeface="微软雅黑" panose="020B0503020204020204" charset="-122"/>
                <a:ea typeface="微软雅黑" panose="020B0503020204020204" charset="-122"/>
              </a:rPr>
              <a:t>X</a:t>
            </a:r>
            <a:r>
              <a:rPr lang="zh-CN" altLang="en-US" dirty="0">
                <a:latin typeface="微软雅黑" panose="020B0503020204020204" charset="-122"/>
                <a:ea typeface="微软雅黑" panose="020B0503020204020204" charset="-122"/>
              </a:rPr>
              <a:t>）时，使整个样本空间中全体样本的</a:t>
            </a:r>
            <a:r>
              <a:rPr lang="en-US" altLang="zh-CN" dirty="0">
                <a:latin typeface="微软雅黑" panose="020B0503020204020204" charset="-122"/>
                <a:ea typeface="微软雅黑" panose="020B0503020204020204" charset="-122"/>
              </a:rPr>
              <a:t>X</a:t>
            </a:r>
            <a:r>
              <a:rPr lang="zh-CN" altLang="en-US" dirty="0">
                <a:latin typeface="微软雅黑" panose="020B0503020204020204" charset="-122"/>
                <a:ea typeface="微软雅黑" panose="020B0503020204020204" charset="-122"/>
              </a:rPr>
              <a:t>变量都取值为同一个数值，</a:t>
            </a:r>
            <a:r>
              <a:rPr lang="zh-CN" altLang="en-US" b="1" dirty="0">
                <a:solidFill>
                  <a:srgbClr val="C00000"/>
                </a:solidFill>
                <a:latin typeface="微软雅黑" panose="020B0503020204020204" charset="-122"/>
                <a:ea typeface="微软雅黑" panose="020B0503020204020204" charset="-122"/>
              </a:rPr>
              <a:t>此时我们改变的是数据的生成关系</a:t>
            </a:r>
            <a:r>
              <a:rPr lang="zh-CN" altLang="en-US" dirty="0">
                <a:latin typeface="微软雅黑" panose="020B0503020204020204" charset="-122"/>
                <a:ea typeface="微软雅黑" panose="020B0503020204020204" charset="-122"/>
              </a:rPr>
              <a:t>。</a:t>
            </a:r>
            <a:endParaRPr lang="zh-CN" altLang="en-US"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5605" y="1036240"/>
            <a:ext cx="7420625" cy="6400106"/>
          </a:xfrm>
          <a:prstGeom prst="rect">
            <a:avLst/>
          </a:prstGeom>
        </p:spPr>
      </p:pic>
      <p:sp>
        <p:nvSpPr>
          <p:cNvPr id="3" name="矩形 2"/>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1" name="文本框 110"/>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如何实现因果推断</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a:t>
            </a:r>
            <a:r>
              <a:rPr lang="zh-CN" altLang="en-US" sz="2800" b="1" dirty="0">
                <a:solidFill>
                  <a:prstClr val="white"/>
                </a:solidFill>
                <a:latin typeface="Arial" panose="020B0604020202020204"/>
                <a:ea typeface="微软雅黑" panose="020B0503020204020204" charset="-122"/>
              </a:rPr>
              <a:t>平均因果效应</a:t>
            </a:r>
            <a:r>
              <a:rPr lang="en-US" altLang="zh-CN" sz="2800" b="1" dirty="0">
                <a:solidFill>
                  <a:prstClr val="white"/>
                </a:solidFill>
                <a:latin typeface="Arial" panose="020B0604020202020204"/>
                <a:ea typeface="微软雅黑" panose="020B0503020204020204" charset="-122"/>
              </a:rPr>
              <a:t>ACE</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112" name="组合 111" hidden="1"/>
          <p:cNvGrpSpPr/>
          <p:nvPr/>
        </p:nvGrpSpPr>
        <p:grpSpPr>
          <a:xfrm>
            <a:off x="766764" y="1521102"/>
            <a:ext cx="10658474" cy="4407719"/>
            <a:chOff x="3032566" y="1361440"/>
            <a:chExt cx="8464109" cy="4967738"/>
          </a:xfrm>
        </p:grpSpPr>
        <p:cxnSp>
          <p:nvCxnSpPr>
            <p:cNvPr id="113" name="直接连接符 112"/>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9811" y="1921903"/>
            <a:ext cx="4330635" cy="2317130"/>
          </a:xfrm>
          <a:prstGeom prst="rect">
            <a:avLst/>
          </a:prstGeom>
        </p:spPr>
      </p:pic>
      <mc:AlternateContent xmlns:mc="http://schemas.openxmlformats.org/markup-compatibility/2006">
        <mc:Choice xmlns:a14="http://schemas.microsoft.com/office/drawing/2010/main" Requires="a14">
          <p:sp>
            <p:nvSpPr>
              <p:cNvPr id="2" name="文本框 1"/>
              <p:cNvSpPr txBox="1"/>
              <p:nvPr/>
            </p:nvSpPr>
            <p:spPr>
              <a:xfrm>
                <a:off x="6990877" y="4862732"/>
                <a:ext cx="4895265" cy="1754326"/>
              </a:xfrm>
              <a:prstGeom prst="rect">
                <a:avLst/>
              </a:prstGeom>
              <a:noFill/>
            </p:spPr>
            <p:txBody>
              <a:bodyPr wrap="square">
                <a:spAutoFit/>
              </a:bodyPr>
              <a:lstStyle/>
              <a:p>
                <a:pPr>
                  <a:lnSpc>
                    <a:spcPct val="150000"/>
                  </a:lnSpc>
                </a:pPr>
                <a:r>
                  <a:rPr lang="zh-CN" altLang="en-US" sz="2400" b="1" dirty="0">
                    <a:latin typeface="Cambria Math" panose="02040503050406030204" pitchFamily="18" charset="0"/>
                  </a:rPr>
                  <a:t>平均因果效应公式：</a:t>
                </a:r>
                <a:endParaRPr lang="en-US" altLang="zh-CN" sz="2400" b="1" dirty="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altLang="zh-CN" sz="2400" b="1" i="1" smtClean="0">
                          <a:solidFill>
                            <a:srgbClr val="C00000"/>
                          </a:solidFill>
                          <a:latin typeface="Cambria Math" panose="02040503050406030204" pitchFamily="18" charset="0"/>
                        </a:rPr>
                        <m:t>𝑨𝑪𝑬</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𝑷</m:t>
                      </m:r>
                      <m:r>
                        <a:rPr lang="en-US" altLang="zh-CN" sz="2400" b="1" i="1" smtClean="0">
                          <a:solidFill>
                            <a:srgbClr val="C00000"/>
                          </a:solidFill>
                          <a:latin typeface="Cambria Math" panose="02040503050406030204" pitchFamily="18" charset="0"/>
                        </a:rPr>
                        <m:t> </m:t>
                      </m:r>
                      <m:d>
                        <m:dPr>
                          <m:endChr m:val="|"/>
                          <m:ctrlPr>
                            <a:rPr lang="en-US" altLang="zh-CN" sz="2400" b="1" i="1" smtClean="0">
                              <a:solidFill>
                                <a:srgbClr val="C00000"/>
                              </a:solidFill>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𝒀</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𝒚</m:t>
                          </m:r>
                        </m:e>
                      </m:d>
                      <m:r>
                        <a:rPr lang="en-US" altLang="zh-CN" sz="2400" b="1" i="1" smtClean="0">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𝒅𝒐</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𝑿</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𝟏</m:t>
                      </m:r>
                      <m:r>
                        <a:rPr lang="en-US" altLang="zh-CN" sz="2400" b="1" i="1" smtClean="0">
                          <a:solidFill>
                            <a:srgbClr val="C00000"/>
                          </a:solidFill>
                          <a:latin typeface="Cambria Math" panose="02040503050406030204" pitchFamily="18" charset="0"/>
                        </a:rPr>
                        <m:t>))</m:t>
                      </m:r>
                    </m:oMath>
                  </m:oMathPara>
                </a14:m>
                <a:endParaRPr lang="en-US" altLang="zh-CN" sz="2400"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right"/>
                    </m:oMathParaPr>
                    <m:oMath xmlns:m="http://schemas.openxmlformats.org/officeDocument/2006/math">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𝑷</m:t>
                      </m:r>
                      <m:r>
                        <a:rPr lang="en-US" altLang="zh-CN" sz="2400" b="1" i="1">
                          <a:solidFill>
                            <a:srgbClr val="C00000"/>
                          </a:solidFill>
                          <a:latin typeface="Cambria Math" panose="02040503050406030204" pitchFamily="18" charset="0"/>
                        </a:rPr>
                        <m:t> </m:t>
                      </m:r>
                      <m:d>
                        <m:dPr>
                          <m:endChr m:val="|"/>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𝒀</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𝒚</m:t>
                          </m:r>
                        </m:e>
                      </m:d>
                      <m:r>
                        <a:rPr lang="en-US" altLang="zh-CN" sz="2400" b="1" i="1">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𝒅𝒐</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𝑿</m:t>
                      </m:r>
                      <m:r>
                        <a:rPr lang="en-US" altLang="zh-CN" sz="2400" b="1" i="1">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𝟎</m:t>
                      </m:r>
                      <m:r>
                        <a:rPr lang="en-US" altLang="zh-CN" sz="2400" b="1" i="1">
                          <a:solidFill>
                            <a:srgbClr val="C00000"/>
                          </a:solidFill>
                          <a:latin typeface="Cambria Math" panose="02040503050406030204" pitchFamily="18" charset="0"/>
                        </a:rPr>
                        <m:t>))</m:t>
                      </m:r>
                    </m:oMath>
                  </m:oMathPara>
                </a14:m>
                <a:endParaRPr lang="zh-CN" altLang="en-US" sz="2400" dirty="0"/>
              </a:p>
            </p:txBody>
          </p:sp>
        </mc:Choice>
        <mc:Fallback>
          <p:sp>
            <p:nvSpPr>
              <p:cNvPr id="2" name="文本框 1"/>
              <p:cNvSpPr txBox="1">
                <a:spLocks noRot="1" noChangeAspect="1" noMove="1" noResize="1" noEditPoints="1" noAdjustHandles="1" noChangeArrowheads="1" noChangeShapeType="1" noTextEdit="1"/>
              </p:cNvSpPr>
              <p:nvPr/>
            </p:nvSpPr>
            <p:spPr>
              <a:xfrm>
                <a:off x="6990877" y="4862732"/>
                <a:ext cx="4895265" cy="1754326"/>
              </a:xfrm>
              <a:prstGeom prst="rect">
                <a:avLst/>
              </a:prstGeom>
              <a:blipFill rotWithShape="1">
                <a:blip r:embed="rId4"/>
                <a:stretch>
                  <a:fillRect l="-3" t="-31" r="4" b="20"/>
                </a:stretch>
              </a:blipFill>
            </p:spPr>
            <p:txBody>
              <a:bodyPr/>
              <a:lstStyle/>
              <a:p>
                <a:r>
                  <a:rPr lang="zh-CN" altLang="en-US">
                    <a:noFill/>
                  </a:rPr>
                  <a:t> </a:t>
                </a:r>
              </a:p>
            </p:txBody>
          </p:sp>
        </mc:Fallback>
      </mc:AlternateContent>
      <p:sp>
        <p:nvSpPr>
          <p:cNvPr id="5" name="矩形 4"/>
          <p:cNvSpPr/>
          <p:nvPr/>
        </p:nvSpPr>
        <p:spPr>
          <a:xfrm>
            <a:off x="7541111" y="1995268"/>
            <a:ext cx="2969110" cy="82323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444292" y="3313343"/>
            <a:ext cx="3291839" cy="82323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849182" y="1255145"/>
            <a:ext cx="3291838" cy="646331"/>
          </a:xfrm>
          <a:prstGeom prst="rect">
            <a:avLst/>
          </a:prstGeom>
          <a:noFill/>
        </p:spPr>
        <p:txBody>
          <a:bodyPr wrap="square">
            <a:spAutoFit/>
          </a:bodyPr>
          <a:lstStyle/>
          <a:p>
            <a:r>
              <a:rPr lang="zh-CN" altLang="en-US" dirty="0">
                <a:solidFill>
                  <a:srgbClr val="C00000"/>
                </a:solidFill>
                <a:latin typeface="微软雅黑" panose="020B0503020204020204" charset="-122"/>
                <a:ea typeface="微软雅黑" panose="020B0503020204020204" charset="-122"/>
              </a:rPr>
              <a:t>观测数据：不施加人工控制收集而来的数据</a:t>
            </a:r>
            <a:endParaRPr lang="zh-CN" altLang="en-US" dirty="0">
              <a:solidFill>
                <a:srgbClr val="C00000"/>
              </a:solidFill>
              <a:latin typeface="微软雅黑" panose="020B0503020204020204" charset="-122"/>
              <a:ea typeface="微软雅黑" panose="020B0503020204020204" charset="-122"/>
            </a:endParaRPr>
          </a:p>
        </p:txBody>
      </p:sp>
      <p:sp>
        <p:nvSpPr>
          <p:cNvPr id="8" name="文本框 7"/>
          <p:cNvSpPr txBox="1"/>
          <p:nvPr/>
        </p:nvSpPr>
        <p:spPr>
          <a:xfrm>
            <a:off x="7792590" y="4264134"/>
            <a:ext cx="3291838" cy="646331"/>
          </a:xfrm>
          <a:prstGeom prst="rect">
            <a:avLst/>
          </a:prstGeom>
          <a:noFill/>
        </p:spPr>
        <p:txBody>
          <a:bodyPr wrap="square">
            <a:spAutoFit/>
          </a:bodyPr>
          <a:lstStyle/>
          <a:p>
            <a:r>
              <a:rPr lang="zh-CN" altLang="en-US" dirty="0">
                <a:solidFill>
                  <a:srgbClr val="C00000"/>
                </a:solidFill>
                <a:latin typeface="微软雅黑" panose="020B0503020204020204" charset="-122"/>
                <a:ea typeface="微软雅黑" panose="020B0503020204020204" charset="-122"/>
              </a:rPr>
              <a:t>实验数据：在有控制的条件下得到观测结果</a:t>
            </a:r>
            <a:endParaRPr lang="zh-CN" altLang="en-US" dirty="0">
              <a:solidFill>
                <a:srgbClr val="C0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87536" y="2410691"/>
            <a:ext cx="6951519" cy="56110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1" name="文本框 110"/>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如何实现因果推断</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a:t>
            </a: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调整公式</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112" name="组合 111" hidden="1"/>
          <p:cNvGrpSpPr/>
          <p:nvPr/>
        </p:nvGrpSpPr>
        <p:grpSpPr>
          <a:xfrm>
            <a:off x="766764" y="1521102"/>
            <a:ext cx="10658474" cy="4407719"/>
            <a:chOff x="3032566" y="1361440"/>
            <a:chExt cx="8464109" cy="4967738"/>
          </a:xfrm>
        </p:grpSpPr>
        <p:cxnSp>
          <p:nvCxnSpPr>
            <p:cNvPr id="113" name="直接连接符 112"/>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pic>
        <p:nvPicPr>
          <p:cNvPr id="5" name="图片 4"/>
          <p:cNvPicPr>
            <a:picLocks noChangeAspect="1"/>
          </p:cNvPicPr>
          <p:nvPr/>
        </p:nvPicPr>
        <p:blipFill>
          <a:blip r:embed="rId2"/>
          <a:stretch>
            <a:fillRect/>
          </a:stretch>
        </p:blipFill>
        <p:spPr>
          <a:xfrm>
            <a:off x="459679" y="1191092"/>
            <a:ext cx="3474419" cy="5444866"/>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3934098" y="2343989"/>
                <a:ext cx="7419660" cy="1695401"/>
              </a:xfrm>
              <a:prstGeom prst="rect">
                <a:avLst/>
              </a:prstGeom>
              <a:noFill/>
            </p:spPr>
            <p:txBody>
              <a:bodyPr wrap="none" rtlCol="0">
                <a:spAutoFit/>
              </a:bodyPr>
              <a:lstStyle/>
              <a:p>
                <a:pPr>
                  <a:lnSpc>
                    <a:spcPct val="150000"/>
                  </a:lnSpc>
                </a:pPr>
                <a14:m>
                  <m:oMath xmlns:m="http://schemas.openxmlformats.org/officeDocument/2006/math">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 </m:t>
                    </m:r>
                    <m:d>
                      <m:dPr>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𝑌</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 </m:t>
                    </m:r>
                    <m:r>
                      <m:rPr>
                        <m:sty m:val="p"/>
                      </m:rPr>
                      <a:rPr lang="en-US" altLang="zh-CN" sz="2400" i="1">
                        <a:latin typeface="Cambria Math" panose="02040503050406030204" pitchFamily="18" charset="0"/>
                      </a:rPr>
                      <m:t>do</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i="1">
                        <a:latin typeface="Cambria Math" panose="02040503050406030204" pitchFamily="18" charset="0"/>
                      </a:rPr>
                      <m:t>𝑃</m:t>
                    </m:r>
                    <m:r>
                      <a:rPr lang="en-US" altLang="zh-CN" sz="2400" i="1">
                        <a:latin typeface="Cambria Math" panose="02040503050406030204" pitchFamily="18" charset="0"/>
                      </a:rPr>
                      <m:t> </m:t>
                    </m:r>
                    <m:r>
                      <a:rPr lang="en-US" altLang="zh-CN" sz="2400" b="0" i="1" baseline="-25000" smtClean="0">
                        <a:latin typeface="Cambria Math" panose="02040503050406030204" pitchFamily="18" charset="0"/>
                      </a:rPr>
                      <m:t>𝑚</m:t>
                    </m:r>
                    <m:d>
                      <m:dPr>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𝑦</m:t>
                        </m:r>
                      </m:e>
                    </m:d>
                    <m:r>
                      <a:rPr lang="en-US" altLang="zh-CN" sz="2400" i="1">
                        <a:latin typeface="Cambria Math" panose="02040503050406030204" pitchFamily="18" charset="0"/>
                      </a:rPr>
                      <m:t> </m:t>
                    </m:r>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 </m:t>
                    </m:r>
                    <m:r>
                      <a:rPr lang="zh-CN" altLang="en-US" sz="2400" i="1">
                        <a:latin typeface="Cambria Math" panose="02040503050406030204" pitchFamily="18" charset="0"/>
                      </a:rPr>
                      <m:t>（</m:t>
                    </m:r>
                  </m:oMath>
                </a14:m>
                <a:r>
                  <a:rPr lang="zh-CN" altLang="en-US" sz="2400" dirty="0"/>
                  <a:t>定义）</a:t>
                </a:r>
                <a:endParaRPr lang="en-US" altLang="zh-CN" sz="2400" dirty="0"/>
              </a:p>
              <a:p>
                <a:pPr>
                  <a:lnSpc>
                    <a:spcPct val="150000"/>
                  </a:lnSpc>
                </a:pPr>
                <a:r>
                  <a:rPr lang="en-US" altLang="zh-CN" sz="2400" dirty="0">
                    <a:latin typeface="Cambria Math" panose="02040503050406030204" pitchFamily="18" charset="0"/>
                  </a:rPr>
                  <a:t>2.</a:t>
                </a:r>
                <a14:m>
                  <m:oMath xmlns:m="http://schemas.openxmlformats.org/officeDocument/2006/math">
                    <m:r>
                      <a:rPr lang="en-US" altLang="zh-CN" sz="2400" b="0" i="0" smtClean="0">
                        <a:latin typeface="Cambria Math" panose="02040503050406030204" pitchFamily="18" charset="0"/>
                      </a:rPr>
                      <m:t>  </m:t>
                    </m:r>
                    <m:r>
                      <a:rPr lang="en-US" altLang="zh-CN" sz="2400" b="0" i="1" smtClean="0">
                        <a:latin typeface="Cambria Math" panose="02040503050406030204" pitchFamily="18" charset="0"/>
                      </a:rPr>
                      <m:t>𝑃</m:t>
                    </m:r>
                    <m:r>
                      <a:rPr lang="en-US" altLang="zh-CN" sz="2400" i="1" baseline="-25000">
                        <a:latin typeface="Cambria Math" panose="02040503050406030204" pitchFamily="18" charset="0"/>
                      </a:rPr>
                      <m:t>𝑚</m:t>
                    </m:r>
                    <m:d>
                      <m:dPr>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𝑌</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𝑍</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i="1">
                        <a:latin typeface="Cambria Math" panose="02040503050406030204" pitchFamily="18" charset="0"/>
                      </a:rPr>
                      <m:t>𝑃</m:t>
                    </m:r>
                    <m:r>
                      <a:rPr lang="en-US" altLang="zh-CN" sz="2400" i="1">
                        <a:latin typeface="Cambria Math" panose="02040503050406030204" pitchFamily="18" charset="0"/>
                      </a:rPr>
                      <m:t> </m:t>
                    </m:r>
                    <m:d>
                      <m:dPr>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𝑦</m:t>
                        </m:r>
                      </m:e>
                    </m:d>
                    <m:r>
                      <a:rPr lang="en-US" altLang="zh-CN" sz="2400" i="1">
                        <a:latin typeface="Cambria Math" panose="02040503050406030204" pitchFamily="18" charset="0"/>
                      </a:rPr>
                      <m:t> </m:t>
                    </m:r>
                    <m:r>
                      <a:rPr lang="en-US" altLang="zh-CN" sz="2400" i="1">
                        <a:latin typeface="Cambria Math" panose="02040503050406030204" pitchFamily="18" charset="0"/>
                      </a:rPr>
                      <m:t>𝑍</m:t>
                    </m:r>
                    <m:r>
                      <a:rPr lang="en-US" altLang="zh-CN" sz="2400" i="1">
                        <a:latin typeface="Cambria Math" panose="02040503050406030204" pitchFamily="18" charset="0"/>
                      </a:rPr>
                      <m:t>=</m:t>
                    </m:r>
                    <m:r>
                      <a:rPr lang="en-US" altLang="zh-CN" sz="2400" i="1">
                        <a:latin typeface="Cambria Math" panose="02040503050406030204" pitchFamily="18" charset="0"/>
                      </a:rPr>
                      <m:t>𝑧</m:t>
                    </m:r>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 </m:t>
                    </m:r>
                  </m:oMath>
                </a14:m>
                <a:endParaRPr lang="en-US" altLang="zh-CN" sz="2400" dirty="0"/>
              </a:p>
              <a:p>
                <a:pPr>
                  <a:lnSpc>
                    <a:spcPct val="150000"/>
                  </a:lnSpc>
                </a:pPr>
                <a:r>
                  <a:rPr lang="en-US" altLang="zh-CN" sz="2400" dirty="0"/>
                  <a:t>3.</a:t>
                </a:r>
                <a:r>
                  <a:rPr lang="en-US" altLang="zh-CN" sz="2400" i="1" dirty="0">
                    <a:latin typeface="Cambria Math" panose="02040503050406030204" pitchFamily="18" charset="0"/>
                  </a:rPr>
                  <a:t>P</a:t>
                </a:r>
                <a14:m>
                  <m:oMath xmlns:m="http://schemas.openxmlformats.org/officeDocument/2006/math">
                    <m:r>
                      <a:rPr lang="en-US" altLang="zh-CN" sz="2400" i="1">
                        <a:latin typeface="Cambria Math" panose="02040503050406030204" pitchFamily="18" charset="0"/>
                      </a:rPr>
                      <m:t> </m:t>
                    </m:r>
                    <m:r>
                      <a:rPr lang="en-US" altLang="zh-CN" sz="2400" i="1" baseline="-25000">
                        <a:latin typeface="Cambria Math" panose="02040503050406030204" pitchFamily="18" charset="0"/>
                      </a:rPr>
                      <m:t>𝑚</m:t>
                    </m:r>
                    <m:r>
                      <a:rPr lang="en-US" altLang="zh-CN" sz="2400" i="0" baseline="-25000">
                        <a:latin typeface="Cambria Math" panose="02040503050406030204" pitchFamily="18" charset="0"/>
                      </a:rPr>
                      <m:t> </m:t>
                    </m:r>
                  </m:oMath>
                </a14:m>
                <a:r>
                  <a:rPr lang="en-US" altLang="zh-CN" sz="2400" dirty="0">
                    <a:latin typeface="Cambria Math" panose="02040503050406030204" pitchFamily="18" charset="0"/>
                  </a:rPr>
                  <a:t>(</a:t>
                </a:r>
                <a:r>
                  <a:rPr lang="en-US" altLang="zh-CN" sz="2400" i="1" dirty="0">
                    <a:latin typeface="Cambria Math" panose="02040503050406030204" pitchFamily="18" charset="0"/>
                  </a:rPr>
                  <a:t>Z=z</a:t>
                </a:r>
                <a:r>
                  <a:rPr lang="en-US" altLang="zh-CN" sz="2400" dirty="0">
                    <a:latin typeface="Cambria Math" panose="02040503050406030204" pitchFamily="18" charset="0"/>
                  </a:rPr>
                  <a:t>)</a:t>
                </a:r>
                <a:r>
                  <a:rPr lang="en-US" altLang="zh-CN" sz="2400" i="1" dirty="0">
                    <a:latin typeface="Cambria Math" panose="02040503050406030204" pitchFamily="18" charset="0"/>
                  </a:rPr>
                  <a:t> = P</a:t>
                </a:r>
                <a:r>
                  <a:rPr lang="en-US" altLang="zh-CN" sz="2400" dirty="0">
                    <a:latin typeface="Cambria Math" panose="02040503050406030204" pitchFamily="18" charset="0"/>
                  </a:rPr>
                  <a:t>(</a:t>
                </a:r>
                <a:r>
                  <a:rPr lang="en-US" altLang="zh-CN" sz="2400" i="1" dirty="0">
                    <a:latin typeface="Cambria Math" panose="02040503050406030204" pitchFamily="18" charset="0"/>
                  </a:rPr>
                  <a:t>Z=z</a:t>
                </a:r>
                <a:r>
                  <a:rPr lang="en-US" altLang="zh-CN" sz="2400" dirty="0">
                    <a:latin typeface="Cambria Math" panose="02040503050406030204" pitchFamily="18" charset="0"/>
                  </a:rPr>
                  <a:t>) </a:t>
                </a:r>
                <a:endParaRPr lang="zh-CN" altLang="en-US" sz="2400" dirty="0">
                  <a:latin typeface="Cambria Math" panose="020405030504060302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3934098" y="2343989"/>
                <a:ext cx="7419660" cy="1695401"/>
              </a:xfrm>
              <a:prstGeom prst="rect">
                <a:avLst/>
              </a:prstGeom>
              <a:blipFill rotWithShape="1">
                <a:blip r:embed="rId3"/>
                <a:stretch>
                  <a:fillRect l="-4" t="-12" r="8" b="-33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3961092" y="4400883"/>
                <a:ext cx="8230908" cy="2242986"/>
              </a:xfrm>
              <a:prstGeom prst="rect">
                <a:avLst/>
              </a:prstGeom>
              <a:noFill/>
            </p:spPr>
            <p:txBody>
              <a:bodyPr wrap="square">
                <a:spAutoFit/>
              </a:bodyPr>
              <a:lstStyle/>
              <a:p>
                <a:pPr>
                  <a:lnSpc>
                    <a:spcPts val="3400"/>
                  </a:lnSpc>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 </m:t>
                      </m:r>
                      <m:d>
                        <m:dPr>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𝑌</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 </m:t>
                      </m:r>
                      <m:r>
                        <m:rPr>
                          <m:sty m:val="p"/>
                        </m:rPr>
                        <a:rPr lang="en-US" altLang="zh-CN" sz="2400" i="1">
                          <a:latin typeface="Cambria Math" panose="02040503050406030204" pitchFamily="18" charset="0"/>
                        </a:rPr>
                        <m:t>do</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m:oMathPara>
                </a14:m>
                <a:endParaRPr lang="en-US" altLang="zh-CN" sz="2400" b="0" dirty="0"/>
              </a:p>
              <a:p>
                <a:pPr>
                  <a:lnSpc>
                    <a:spcPts val="3400"/>
                  </a:lnSpc>
                </a:pPr>
                <a:r>
                  <a:rPr lang="en-US" altLang="zh-CN" sz="2400" dirty="0"/>
                  <a:t>	</a:t>
                </a:r>
                <a:r>
                  <a:rPr lang="en-US" altLang="zh-CN" sz="2400" dirty="0">
                    <a:latin typeface="Cambria Math" panose="02040503050406030204" pitchFamily="18" charset="0"/>
                  </a:rPr>
                  <a:t>=</a:t>
                </a:r>
                <a:r>
                  <a:rPr lang="en-US" altLang="zh-CN" sz="2400" i="1" dirty="0">
                    <a:latin typeface="Cambria Math" panose="02040503050406030204" pitchFamily="18" charset="0"/>
                  </a:rPr>
                  <a:t>P</a:t>
                </a:r>
                <a14:m>
                  <m:oMath xmlns:m="http://schemas.openxmlformats.org/officeDocument/2006/math">
                    <m:r>
                      <a:rPr lang="en-US" altLang="zh-CN" sz="2400" i="1" baseline="-25000" smtClean="0">
                        <a:latin typeface="Cambria Math" panose="02040503050406030204" pitchFamily="18" charset="0"/>
                      </a:rPr>
                      <m:t>𝑚</m:t>
                    </m:r>
                  </m:oMath>
                </a14:m>
                <a:r>
                  <a:rPr lang="en-US" altLang="zh-CN" sz="2400" dirty="0">
                    <a:latin typeface="Cambria Math" panose="02040503050406030204" pitchFamily="18" charset="0"/>
                  </a:rPr>
                  <a:t>(</a:t>
                </a:r>
                <a:r>
                  <a:rPr lang="en-US" altLang="zh-CN" sz="2400" i="1" dirty="0">
                    <a:latin typeface="Cambria Math" panose="02040503050406030204" pitchFamily="18" charset="0"/>
                  </a:rPr>
                  <a:t>Y=y </a:t>
                </a:r>
                <a:r>
                  <a:rPr lang="en-US" altLang="zh-CN" sz="2400" dirty="0">
                    <a:latin typeface="Cambria Math" panose="02040503050406030204" pitchFamily="18" charset="0"/>
                  </a:rPr>
                  <a:t>|</a:t>
                </a:r>
                <a:r>
                  <a:rPr lang="en-US" altLang="zh-CN" sz="2400" i="1" dirty="0">
                    <a:latin typeface="Cambria Math" panose="02040503050406030204" pitchFamily="18" charset="0"/>
                  </a:rPr>
                  <a:t>X=x</a:t>
                </a:r>
                <a:r>
                  <a:rPr lang="en-US" altLang="zh-CN" sz="2400" dirty="0">
                    <a:latin typeface="Cambria Math" panose="02040503050406030204" pitchFamily="18" charset="0"/>
                  </a:rPr>
                  <a:t>)</a:t>
                </a:r>
                <a:endParaRPr lang="en-US" altLang="zh-CN" sz="2400" dirty="0">
                  <a:latin typeface="Cambria Math" panose="02040503050406030204" pitchFamily="18" charset="0"/>
                </a:endParaRPr>
              </a:p>
              <a:p>
                <a:pPr>
                  <a:lnSpc>
                    <a:spcPts val="3400"/>
                  </a:lnSpc>
                </a:pPr>
                <a:r>
                  <a:rPr lang="en-US" altLang="zh-CN" sz="2400" i="1" dirty="0">
                    <a:latin typeface="Cambria Math" panose="02040503050406030204" pitchFamily="18" charset="0"/>
                  </a:rPr>
                  <a:t>	</a:t>
                </a:r>
                <a:r>
                  <a:rPr lang="en-US" altLang="zh-CN" sz="2400" dirty="0">
                    <a:latin typeface="Cambria Math" panose="02040503050406030204" pitchFamily="18" charset="0"/>
                  </a:rPr>
                  <a:t>=</a:t>
                </a:r>
                <a:r>
                  <a:rPr lang="en-US" altLang="zh-CN" sz="2400" b="1" dirty="0"/>
                  <a:t> </a:t>
                </a:r>
                <a14:m>
                  <m:oMath xmlns:m="http://schemas.openxmlformats.org/officeDocument/2006/math">
                    <m:nary>
                      <m:naryPr>
                        <m:chr m:val="∑"/>
                        <m:supHide m:val="on"/>
                        <m:ctrlPr>
                          <a:rPr lang="en-US" altLang="zh-CN" sz="2400" b="1" i="1" smtClean="0">
                            <a:latin typeface="Cambria Math" panose="02040503050406030204" pitchFamily="18" charset="0"/>
                          </a:rPr>
                        </m:ctrlPr>
                      </m:naryPr>
                      <m:sub>
                        <m:r>
                          <m:rPr>
                            <m:brk m:alnAt="7"/>
                          </m:rPr>
                          <a:rPr lang="en-US" altLang="zh-CN" sz="2400" b="1" i="1" smtClean="0">
                            <a:solidFill>
                              <a:srgbClr val="FF0000"/>
                            </a:solidFill>
                            <a:latin typeface="Cambria Math" panose="02040503050406030204" pitchFamily="18" charset="0"/>
                          </a:rPr>
                          <m:t>𝒛</m:t>
                        </m:r>
                      </m:sub>
                      <m:sup/>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𝑷</m:t>
                            </m:r>
                          </m:e>
                          <m:sub>
                            <m:r>
                              <a:rPr lang="en-US" altLang="zh-CN" sz="2400" b="1" i="1" smtClean="0">
                                <a:latin typeface="Cambria Math" panose="02040503050406030204" pitchFamily="18" charset="0"/>
                              </a:rPr>
                              <m:t>𝒎</m:t>
                            </m:r>
                          </m:sub>
                        </m:sSub>
                        <m:d>
                          <m:dPr>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𝑦</m:t>
                            </m:r>
                          </m:e>
                        </m:d>
                        <m:r>
                          <a:rPr lang="en-US" altLang="zh-CN" sz="2400" i="1">
                            <a:latin typeface="Cambria Math" panose="02040503050406030204" pitchFamily="18" charset="0"/>
                          </a:rPr>
                          <m:t> </m:t>
                        </m:r>
                        <m:r>
                          <a:rPr lang="en-US" altLang="zh-CN" sz="2400" i="1" smtClean="0">
                            <a:solidFill>
                              <a:srgbClr val="FF0000"/>
                            </a:solidFill>
                            <a:latin typeface="Cambria Math" panose="02040503050406030204" pitchFamily="18" charset="0"/>
                          </a:rPr>
                          <m:t>𝑍</m:t>
                        </m:r>
                        <m:r>
                          <a:rPr lang="en-US" altLang="zh-CN" sz="2400" i="1" smtClean="0">
                            <a:solidFill>
                              <a:srgbClr val="FF0000"/>
                            </a:solidFill>
                            <a:latin typeface="Cambria Math" panose="02040503050406030204" pitchFamily="18" charset="0"/>
                          </a:rPr>
                          <m:t>=</m:t>
                        </m:r>
                        <m:r>
                          <a:rPr lang="en-US" altLang="zh-CN" sz="2400" i="1" smtClean="0">
                            <a:solidFill>
                              <a:srgbClr val="FF0000"/>
                            </a:solidFill>
                            <a:latin typeface="Cambria Math" panose="02040503050406030204" pitchFamily="18" charset="0"/>
                          </a:rPr>
                          <m:t>𝑧</m:t>
                        </m:r>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r>
                          <m:rPr>
                            <m:nor/>
                          </m:rPr>
                          <a:rPr lang="en-US" altLang="zh-CN" sz="2400" i="1" dirty="0">
                            <a:latin typeface="Cambria Math" panose="02040503050406030204" pitchFamily="18" charset="0"/>
                          </a:rPr>
                          <m:t>P</m:t>
                        </m:r>
                        <m:r>
                          <a:rPr lang="en-US" altLang="zh-CN" sz="2400" i="1">
                            <a:latin typeface="Cambria Math" panose="02040503050406030204" pitchFamily="18" charset="0"/>
                          </a:rPr>
                          <m:t> </m:t>
                        </m:r>
                        <m:r>
                          <a:rPr lang="en-US" altLang="zh-CN" sz="2400" i="1" baseline="-25000">
                            <a:latin typeface="Cambria Math" panose="02040503050406030204" pitchFamily="18" charset="0"/>
                          </a:rPr>
                          <m:t>𝑚</m:t>
                        </m:r>
                        <m:r>
                          <a:rPr lang="en-US" altLang="zh-CN" sz="2400" i="1" baseline="-25000">
                            <a:latin typeface="Cambria Math" panose="02040503050406030204" pitchFamily="18" charset="0"/>
                          </a:rPr>
                          <m:t> </m:t>
                        </m:r>
                        <m:r>
                          <m:rPr>
                            <m:nor/>
                          </m:rPr>
                          <a:rPr lang="en-US" altLang="zh-CN" sz="2400" dirty="0" smtClean="0">
                            <a:latin typeface="Cambria Math" panose="02040503050406030204" pitchFamily="18" charset="0"/>
                          </a:rPr>
                          <m:t>(</m:t>
                        </m:r>
                        <m:r>
                          <m:rPr>
                            <m:nor/>
                          </m:rPr>
                          <a:rPr lang="en-US" altLang="zh-CN" sz="2400" i="1" dirty="0">
                            <a:latin typeface="Cambria Math" panose="02040503050406030204" pitchFamily="18" charset="0"/>
                          </a:rPr>
                          <m:t>Z</m:t>
                        </m:r>
                        <m:r>
                          <m:rPr>
                            <m:nor/>
                          </m:rPr>
                          <a:rPr lang="en-US" altLang="zh-CN" sz="2400" i="1" dirty="0">
                            <a:latin typeface="Cambria Math" panose="02040503050406030204" pitchFamily="18" charset="0"/>
                          </a:rPr>
                          <m:t>=</m:t>
                        </m:r>
                        <m:r>
                          <m:rPr>
                            <m:nor/>
                          </m:rPr>
                          <a:rPr lang="en-US" altLang="zh-CN" sz="2400" i="1" dirty="0">
                            <a:latin typeface="Cambria Math" panose="02040503050406030204" pitchFamily="18" charset="0"/>
                          </a:rPr>
                          <m:t>z</m:t>
                        </m:r>
                        <m:r>
                          <m:rPr>
                            <m:nor/>
                          </m:rPr>
                          <a:rPr lang="en-US" altLang="zh-CN" sz="2400" b="0" i="1" dirty="0" smtClean="0">
                            <a:latin typeface="Cambria Math" panose="02040503050406030204" pitchFamily="18" charset="0"/>
                          </a:rPr>
                          <m:t> </m:t>
                        </m:r>
                        <m:r>
                          <m:rPr>
                            <m:nor/>
                          </m:rPr>
                          <a:rPr lang="en-US" altLang="zh-CN" sz="2400" b="0" dirty="0" smtClean="0">
                            <a:latin typeface="Cambria Math" panose="02040503050406030204" pitchFamily="18" charset="0"/>
                          </a:rPr>
                          <m:t>|</m:t>
                        </m:r>
                        <m:r>
                          <m:rPr>
                            <m:nor/>
                          </m:rPr>
                          <a:rPr lang="en-US" altLang="zh-CN" sz="2400" b="0" i="1" dirty="0" smtClean="0">
                            <a:latin typeface="Cambria Math" panose="02040503050406030204" pitchFamily="18" charset="0"/>
                          </a:rPr>
                          <m:t> </m:t>
                        </m:r>
                        <m:r>
                          <m:rPr>
                            <m:nor/>
                          </m:rPr>
                          <a:rPr lang="en-US" altLang="zh-CN" sz="2400" b="0" i="1" dirty="0" smtClean="0">
                            <a:latin typeface="Cambria Math" panose="02040503050406030204" pitchFamily="18" charset="0"/>
                          </a:rPr>
                          <m:t>X</m:t>
                        </m:r>
                        <m:r>
                          <m:rPr>
                            <m:nor/>
                          </m:rPr>
                          <a:rPr lang="en-US" altLang="zh-CN" sz="2400" b="0" i="1" dirty="0" smtClean="0">
                            <a:latin typeface="Cambria Math" panose="02040503050406030204" pitchFamily="18" charset="0"/>
                          </a:rPr>
                          <m:t>=</m:t>
                        </m:r>
                        <m:r>
                          <m:rPr>
                            <m:nor/>
                          </m:rPr>
                          <a:rPr lang="en-US" altLang="zh-CN" sz="2400" b="0" i="1" dirty="0" smtClean="0">
                            <a:latin typeface="Cambria Math" panose="02040503050406030204" pitchFamily="18" charset="0"/>
                          </a:rPr>
                          <m:t>x</m:t>
                        </m:r>
                        <m:r>
                          <m:rPr>
                            <m:nor/>
                          </m:rPr>
                          <a:rPr lang="en-US" altLang="zh-CN" sz="2400" dirty="0">
                            <a:latin typeface="Cambria Math" panose="02040503050406030204" pitchFamily="18" charset="0"/>
                          </a:rPr>
                          <m:t>)</m:t>
                        </m:r>
                      </m:e>
                    </m:nary>
                  </m:oMath>
                </a14:m>
                <a:endParaRPr lang="en-US" altLang="zh-CN" sz="2400" dirty="0">
                  <a:latin typeface="Cambria Math" panose="02040503050406030204" pitchFamily="18" charset="0"/>
                </a:endParaRPr>
              </a:p>
              <a:p>
                <a:pPr>
                  <a:lnSpc>
                    <a:spcPts val="3400"/>
                  </a:lnSpc>
                </a:pPr>
                <a:r>
                  <a:rPr lang="en-US" altLang="zh-CN" sz="2400" b="1" i="1" dirty="0">
                    <a:latin typeface="Cambria Math" panose="02040503050406030204" pitchFamily="18" charset="0"/>
                  </a:rPr>
                  <a:t>	</a:t>
                </a:r>
                <a:r>
                  <a:rPr lang="en-US" altLang="zh-CN" sz="2400" b="1" dirty="0">
                    <a:latin typeface="Cambria Math" panose="02040503050406030204" pitchFamily="18" charset="0"/>
                  </a:rPr>
                  <a:t>=</a:t>
                </a:r>
                <a:r>
                  <a:rPr lang="en-US" altLang="zh-CN" sz="2400" b="1" dirty="0"/>
                  <a:t> </a:t>
                </a:r>
                <a14:m>
                  <m:oMath xmlns:m="http://schemas.openxmlformats.org/officeDocument/2006/math">
                    <m:nary>
                      <m:naryPr>
                        <m:chr m:val="∑"/>
                        <m:supHide m:val="on"/>
                        <m:ctrlPr>
                          <a:rPr lang="en-US" altLang="zh-CN" sz="2400" b="1" i="1" smtClean="0">
                            <a:latin typeface="Cambria Math" panose="02040503050406030204" pitchFamily="18" charset="0"/>
                          </a:rPr>
                        </m:ctrlPr>
                      </m:naryPr>
                      <m:sub>
                        <m:r>
                          <m:rPr>
                            <m:brk m:alnAt="7"/>
                          </m:rPr>
                          <a:rPr lang="en-US" altLang="zh-CN" sz="2400" b="1" i="1" smtClean="0">
                            <a:latin typeface="Cambria Math" panose="02040503050406030204" pitchFamily="18" charset="0"/>
                          </a:rPr>
                          <m:t>𝒛</m:t>
                        </m:r>
                      </m:sub>
                      <m:sup/>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𝑷</m:t>
                            </m:r>
                          </m:e>
                          <m:sub>
                            <m:r>
                              <a:rPr lang="en-US" altLang="zh-CN" sz="2400" b="1" i="1" smtClean="0">
                                <a:latin typeface="Cambria Math" panose="02040503050406030204" pitchFamily="18" charset="0"/>
                              </a:rPr>
                              <m:t>𝒎</m:t>
                            </m:r>
                          </m:sub>
                        </m:sSub>
                        <m:d>
                          <m:dPr>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𝑦</m:t>
                            </m:r>
                          </m:e>
                        </m:d>
                        <m:r>
                          <a:rPr lang="en-US" altLang="zh-CN" sz="2400" i="1">
                            <a:latin typeface="Cambria Math" panose="02040503050406030204" pitchFamily="18" charset="0"/>
                          </a:rPr>
                          <m:t> </m:t>
                        </m:r>
                        <m:r>
                          <a:rPr lang="en-US" altLang="zh-CN" sz="2400" i="1">
                            <a:latin typeface="Cambria Math" panose="02040503050406030204" pitchFamily="18" charset="0"/>
                          </a:rPr>
                          <m:t>𝑍</m:t>
                        </m:r>
                        <m:r>
                          <a:rPr lang="en-US" altLang="zh-CN" sz="2400" i="1">
                            <a:latin typeface="Cambria Math" panose="02040503050406030204" pitchFamily="18" charset="0"/>
                          </a:rPr>
                          <m:t>=</m:t>
                        </m:r>
                        <m:r>
                          <a:rPr lang="en-US" altLang="zh-CN" sz="2400" i="1">
                            <a:latin typeface="Cambria Math" panose="02040503050406030204" pitchFamily="18" charset="0"/>
                          </a:rPr>
                          <m:t>𝑧</m:t>
                        </m:r>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r>
                          <m:rPr>
                            <m:nor/>
                          </m:rPr>
                          <a:rPr lang="en-US" altLang="zh-CN" sz="2400" i="1" dirty="0">
                            <a:latin typeface="Cambria Math" panose="02040503050406030204" pitchFamily="18" charset="0"/>
                          </a:rPr>
                          <m:t>P</m:t>
                        </m:r>
                        <m:r>
                          <a:rPr lang="en-US" altLang="zh-CN" sz="2400" i="1">
                            <a:latin typeface="Cambria Math" panose="02040503050406030204" pitchFamily="18" charset="0"/>
                          </a:rPr>
                          <m:t> </m:t>
                        </m:r>
                        <m:r>
                          <a:rPr lang="en-US" altLang="zh-CN" sz="2400" i="1" baseline="-25000">
                            <a:latin typeface="Cambria Math" panose="02040503050406030204" pitchFamily="18" charset="0"/>
                          </a:rPr>
                          <m:t>𝑚</m:t>
                        </m:r>
                        <m:r>
                          <a:rPr lang="en-US" altLang="zh-CN" sz="2400" i="1" baseline="-25000">
                            <a:latin typeface="Cambria Math" panose="02040503050406030204" pitchFamily="18" charset="0"/>
                          </a:rPr>
                          <m:t> </m:t>
                        </m:r>
                        <m:r>
                          <m:rPr>
                            <m:nor/>
                          </m:rPr>
                          <a:rPr lang="en-US" altLang="zh-CN" sz="2400" dirty="0" smtClean="0">
                            <a:latin typeface="Cambria Math" panose="02040503050406030204" pitchFamily="18" charset="0"/>
                          </a:rPr>
                          <m:t>(</m:t>
                        </m:r>
                        <m:r>
                          <m:rPr>
                            <m:nor/>
                          </m:rPr>
                          <a:rPr lang="en-US" altLang="zh-CN" sz="2400" i="1" dirty="0">
                            <a:latin typeface="Cambria Math" panose="02040503050406030204" pitchFamily="18" charset="0"/>
                          </a:rPr>
                          <m:t>Z</m:t>
                        </m:r>
                        <m:r>
                          <m:rPr>
                            <m:nor/>
                          </m:rPr>
                          <a:rPr lang="en-US" altLang="zh-CN" sz="2400" i="1" dirty="0">
                            <a:latin typeface="Cambria Math" panose="02040503050406030204" pitchFamily="18" charset="0"/>
                          </a:rPr>
                          <m:t>=</m:t>
                        </m:r>
                        <m:r>
                          <m:rPr>
                            <m:nor/>
                          </m:rPr>
                          <a:rPr lang="en-US" altLang="zh-CN" sz="2400" i="1" dirty="0">
                            <a:latin typeface="Cambria Math" panose="02040503050406030204" pitchFamily="18" charset="0"/>
                          </a:rPr>
                          <m:t>z</m:t>
                        </m:r>
                        <m:r>
                          <m:rPr>
                            <m:nor/>
                          </m:rPr>
                          <a:rPr lang="en-US" altLang="zh-CN" sz="2400" dirty="0">
                            <a:latin typeface="Cambria Math" panose="02040503050406030204" pitchFamily="18" charset="0"/>
                          </a:rPr>
                          <m:t>)</m:t>
                        </m:r>
                      </m:e>
                    </m:nary>
                  </m:oMath>
                </a14:m>
                <a:endParaRPr lang="en-US" altLang="zh-CN" sz="2400" b="1" dirty="0">
                  <a:latin typeface="Cambria Math" panose="02040503050406030204" pitchFamily="18" charset="0"/>
                </a:endParaRPr>
              </a:p>
              <a:p>
                <a:pPr>
                  <a:lnSpc>
                    <a:spcPts val="3400"/>
                  </a:lnSpc>
                </a:pPr>
                <a:r>
                  <a:rPr lang="en-US" altLang="zh-CN" sz="2400" b="1" dirty="0">
                    <a:latin typeface="Cambria Math" panose="02040503050406030204" pitchFamily="18" charset="0"/>
                  </a:rPr>
                  <a:t>	=</a:t>
                </a:r>
                <a:r>
                  <a:rPr lang="en-US" altLang="zh-CN" sz="2400" b="1" dirty="0"/>
                  <a:t> </a:t>
                </a:r>
                <a14:m>
                  <m:oMath xmlns:m="http://schemas.openxmlformats.org/officeDocument/2006/math">
                    <m:nary>
                      <m:naryPr>
                        <m:chr m:val="∑"/>
                        <m:supHide m:val="on"/>
                        <m:ctrlPr>
                          <a:rPr lang="en-US" altLang="zh-CN" sz="2400" b="1" i="1" smtClean="0">
                            <a:latin typeface="Cambria Math" panose="02040503050406030204" pitchFamily="18" charset="0"/>
                          </a:rPr>
                        </m:ctrlPr>
                      </m:naryPr>
                      <m:sub>
                        <m:r>
                          <m:rPr>
                            <m:brk m:alnAt="7"/>
                          </m:rPr>
                          <a:rPr lang="en-US" altLang="zh-CN" sz="2400" b="1" i="1" smtClean="0">
                            <a:latin typeface="Cambria Math" panose="02040503050406030204" pitchFamily="18" charset="0"/>
                          </a:rPr>
                          <m:t>𝒛</m:t>
                        </m:r>
                      </m:sub>
                      <m:sup/>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 </m:t>
                        </m:r>
                        <m:d>
                          <m:dPr>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𝑦</m:t>
                            </m:r>
                          </m:e>
                        </m:d>
                        <m:r>
                          <a:rPr lang="en-US" altLang="zh-CN" sz="2400" i="1">
                            <a:latin typeface="Cambria Math" panose="02040503050406030204" pitchFamily="18" charset="0"/>
                          </a:rPr>
                          <m:t> </m:t>
                        </m:r>
                        <m:r>
                          <a:rPr lang="en-US" altLang="zh-CN" sz="2400" i="1">
                            <a:latin typeface="Cambria Math" panose="02040503050406030204" pitchFamily="18" charset="0"/>
                          </a:rPr>
                          <m:t>𝑍</m:t>
                        </m:r>
                        <m:r>
                          <a:rPr lang="en-US" altLang="zh-CN" sz="2400" i="1">
                            <a:latin typeface="Cambria Math" panose="02040503050406030204" pitchFamily="18" charset="0"/>
                          </a:rPr>
                          <m:t>=</m:t>
                        </m:r>
                        <m:r>
                          <a:rPr lang="en-US" altLang="zh-CN" sz="2400" i="1">
                            <a:latin typeface="Cambria Math" panose="02040503050406030204" pitchFamily="18" charset="0"/>
                          </a:rPr>
                          <m:t>𝑧</m:t>
                        </m:r>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r>
                          <m:rPr>
                            <m:nor/>
                          </m:rPr>
                          <a:rPr lang="en-US" altLang="zh-CN" sz="2400" i="1" dirty="0">
                            <a:latin typeface="Cambria Math" panose="02040503050406030204" pitchFamily="18" charset="0"/>
                          </a:rPr>
                          <m:t>P</m:t>
                        </m:r>
                        <m:r>
                          <a:rPr lang="en-US" altLang="zh-CN" sz="2400" i="1">
                            <a:latin typeface="Cambria Math" panose="02040503050406030204" pitchFamily="18" charset="0"/>
                          </a:rPr>
                          <m:t> </m:t>
                        </m:r>
                        <m:r>
                          <a:rPr lang="en-US" altLang="zh-CN" sz="2400" i="1" baseline="-25000">
                            <a:latin typeface="Cambria Math" panose="02040503050406030204" pitchFamily="18" charset="0"/>
                          </a:rPr>
                          <m:t> </m:t>
                        </m:r>
                        <m:r>
                          <m:rPr>
                            <m:nor/>
                          </m:rPr>
                          <a:rPr lang="en-US" altLang="zh-CN" sz="2400" dirty="0" smtClean="0">
                            <a:latin typeface="Cambria Math" panose="02040503050406030204" pitchFamily="18" charset="0"/>
                          </a:rPr>
                          <m:t>(</m:t>
                        </m:r>
                        <m:r>
                          <m:rPr>
                            <m:nor/>
                          </m:rPr>
                          <a:rPr lang="en-US" altLang="zh-CN" sz="2400" i="1" dirty="0">
                            <a:latin typeface="Cambria Math" panose="02040503050406030204" pitchFamily="18" charset="0"/>
                          </a:rPr>
                          <m:t>Z</m:t>
                        </m:r>
                        <m:r>
                          <m:rPr>
                            <m:nor/>
                          </m:rPr>
                          <a:rPr lang="en-US" altLang="zh-CN" sz="2400" i="1" dirty="0">
                            <a:latin typeface="Cambria Math" panose="02040503050406030204" pitchFamily="18" charset="0"/>
                          </a:rPr>
                          <m:t>=</m:t>
                        </m:r>
                        <m:r>
                          <m:rPr>
                            <m:nor/>
                          </m:rPr>
                          <a:rPr lang="en-US" altLang="zh-CN" sz="2400" i="1" dirty="0">
                            <a:latin typeface="Cambria Math" panose="02040503050406030204" pitchFamily="18" charset="0"/>
                          </a:rPr>
                          <m:t>z</m:t>
                        </m:r>
                        <m:r>
                          <m:rPr>
                            <m:nor/>
                          </m:rPr>
                          <a:rPr lang="en-US" altLang="zh-CN" sz="2400" b="0" i="1" dirty="0" smtClean="0">
                            <a:latin typeface="Cambria Math" panose="02040503050406030204" pitchFamily="18" charset="0"/>
                          </a:rPr>
                          <m:t> </m:t>
                        </m:r>
                        <m:r>
                          <m:rPr>
                            <m:nor/>
                          </m:rPr>
                          <a:rPr lang="en-US" altLang="zh-CN" sz="2400" b="0" dirty="0" smtClean="0">
                            <a:latin typeface="Cambria Math" panose="02040503050406030204" pitchFamily="18" charset="0"/>
                          </a:rPr>
                          <m:t>|</m:t>
                        </m:r>
                        <m:r>
                          <m:rPr>
                            <m:nor/>
                          </m:rPr>
                          <a:rPr lang="en-US" altLang="zh-CN" sz="2400" b="0" i="1" dirty="0" smtClean="0">
                            <a:latin typeface="Cambria Math" panose="02040503050406030204" pitchFamily="18" charset="0"/>
                          </a:rPr>
                          <m:t> </m:t>
                        </m:r>
                        <m:r>
                          <m:rPr>
                            <m:nor/>
                          </m:rPr>
                          <a:rPr lang="en-US" altLang="zh-CN" sz="2400" b="0" i="1" dirty="0" smtClean="0">
                            <a:latin typeface="Cambria Math" panose="02040503050406030204" pitchFamily="18" charset="0"/>
                          </a:rPr>
                          <m:t>X</m:t>
                        </m:r>
                        <m:r>
                          <m:rPr>
                            <m:nor/>
                          </m:rPr>
                          <a:rPr lang="en-US" altLang="zh-CN" sz="2400" b="0" i="1" dirty="0" smtClean="0">
                            <a:latin typeface="Cambria Math" panose="02040503050406030204" pitchFamily="18" charset="0"/>
                          </a:rPr>
                          <m:t>=</m:t>
                        </m:r>
                        <m:r>
                          <m:rPr>
                            <m:nor/>
                          </m:rPr>
                          <a:rPr lang="en-US" altLang="zh-CN" sz="2400" b="0" i="1" dirty="0" smtClean="0">
                            <a:latin typeface="Cambria Math" panose="02040503050406030204" pitchFamily="18" charset="0"/>
                          </a:rPr>
                          <m:t>x</m:t>
                        </m:r>
                        <m:r>
                          <m:rPr>
                            <m:nor/>
                          </m:rPr>
                          <a:rPr lang="en-US" altLang="zh-CN" sz="2400" dirty="0">
                            <a:latin typeface="Cambria Math" panose="02040503050406030204" pitchFamily="18" charset="0"/>
                          </a:rPr>
                          <m:t>)</m:t>
                        </m:r>
                      </m:e>
                    </m:nary>
                  </m:oMath>
                </a14:m>
                <a:endParaRPr lang="zh-CN" altLang="en-US" sz="2400" b="1" dirty="0">
                  <a:latin typeface="Cambria Math" panose="02040503050406030204" pitchFamily="18"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3961092" y="4400883"/>
                <a:ext cx="8230908" cy="2242986"/>
              </a:xfrm>
              <a:prstGeom prst="rect">
                <a:avLst/>
              </a:prstGeom>
              <a:blipFill rotWithShape="1">
                <a:blip r:embed="rId4"/>
                <a:stretch>
                  <a:fillRect l="-7" t="-15" b="-9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3647266" y="1649568"/>
                <a:ext cx="8544734" cy="500393"/>
              </a:xfrm>
              <a:prstGeom prst="rect">
                <a:avLst/>
              </a:prstGeom>
              <a:noFill/>
            </p:spPr>
            <p:txBody>
              <a:bodyPr wrap="square">
                <a:spAutoFit/>
              </a:bodyPr>
              <a:lstStyle/>
              <a:p>
                <a:pPr>
                  <a:lnSpc>
                    <a:spcPts val="3400"/>
                  </a:lnSpc>
                </a:pPr>
                <a14:m>
                  <m:oMath xmlns:m="http://schemas.openxmlformats.org/officeDocument/2006/math">
                    <m:r>
                      <a:rPr lang="en-US" altLang="zh-CN" sz="2400" b="1" i="1" smtClean="0">
                        <a:solidFill>
                          <a:srgbClr val="C00000"/>
                        </a:solidFill>
                        <a:latin typeface="Cambria Math" panose="02040503050406030204" pitchFamily="18" charset="0"/>
                      </a:rPr>
                      <m:t>𝑷</m:t>
                    </m:r>
                    <m:r>
                      <a:rPr lang="en-US" altLang="zh-CN" sz="2400" b="1" i="1" smtClean="0">
                        <a:solidFill>
                          <a:srgbClr val="C00000"/>
                        </a:solidFill>
                        <a:latin typeface="Cambria Math" panose="02040503050406030204" pitchFamily="18" charset="0"/>
                      </a:rPr>
                      <m:t> </m:t>
                    </m:r>
                    <m:d>
                      <m:dPr>
                        <m:endChr m:val="|"/>
                        <m:ctrlPr>
                          <a:rPr lang="en-US" altLang="zh-CN" sz="2400" b="1" i="1" smtClean="0">
                            <a:solidFill>
                              <a:srgbClr val="C00000"/>
                            </a:solidFill>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𝒀</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𝒚</m:t>
                        </m:r>
                      </m:e>
                    </m:d>
                    <m:r>
                      <a:rPr lang="en-US" altLang="zh-CN" sz="2400" b="1" i="1" smtClean="0">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𝒅𝒐</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𝑿</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𝒙</m:t>
                    </m:r>
                    <m:r>
                      <a:rPr lang="en-US" altLang="zh-CN" sz="2400" b="1" i="1" smtClean="0">
                        <a:solidFill>
                          <a:srgbClr val="C00000"/>
                        </a:solidFill>
                        <a:latin typeface="Cambria Math" panose="02040503050406030204" pitchFamily="18" charset="0"/>
                      </a:rPr>
                      <m:t>))</m:t>
                    </m:r>
                  </m:oMath>
                </a14:m>
                <a:r>
                  <a:rPr lang="en-US" altLang="zh-CN" sz="2400" b="1" dirty="0">
                    <a:solidFill>
                      <a:srgbClr val="C00000"/>
                    </a:solidFill>
                  </a:rPr>
                  <a:t> = </a:t>
                </a:r>
                <a14:m>
                  <m:oMath xmlns:m="http://schemas.openxmlformats.org/officeDocument/2006/math">
                    <m:nary>
                      <m:naryPr>
                        <m:chr m:val="∑"/>
                        <m:supHide m:val="on"/>
                        <m:ctrlPr>
                          <a:rPr lang="en-US" altLang="zh-CN" sz="2400" b="1" i="1">
                            <a:solidFill>
                              <a:srgbClr val="C00000"/>
                            </a:solidFill>
                            <a:latin typeface="Cambria Math" panose="02040503050406030204" pitchFamily="18" charset="0"/>
                          </a:rPr>
                        </m:ctrlPr>
                      </m:naryPr>
                      <m:sub>
                        <m:r>
                          <m:rPr>
                            <m:brk m:alnAt="7"/>
                          </m:rPr>
                          <a:rPr lang="en-US" altLang="zh-CN" sz="2400" b="1" i="1">
                            <a:solidFill>
                              <a:srgbClr val="C00000"/>
                            </a:solidFill>
                            <a:latin typeface="Cambria Math" panose="02040503050406030204" pitchFamily="18" charset="0"/>
                          </a:rPr>
                          <m:t>𝒛</m:t>
                        </m:r>
                      </m:sub>
                      <m:sup/>
                      <m:e>
                        <m:r>
                          <a:rPr lang="en-US" altLang="zh-CN" sz="2400" b="1" i="1">
                            <a:solidFill>
                              <a:srgbClr val="C00000"/>
                            </a:solidFill>
                            <a:latin typeface="Cambria Math" panose="02040503050406030204" pitchFamily="18" charset="0"/>
                          </a:rPr>
                          <m:t>𝑷</m:t>
                        </m:r>
                        <m:r>
                          <a:rPr lang="en-US" altLang="zh-CN" sz="2400" b="1" i="1">
                            <a:solidFill>
                              <a:srgbClr val="C00000"/>
                            </a:solidFill>
                            <a:latin typeface="Cambria Math" panose="02040503050406030204" pitchFamily="18" charset="0"/>
                          </a:rPr>
                          <m:t> </m:t>
                        </m:r>
                        <m:d>
                          <m:dPr>
                            <m:endChr m:val="|"/>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𝒀</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𝒚</m:t>
                            </m:r>
                          </m:e>
                        </m:d>
                        <m:r>
                          <a:rPr lang="en-US" altLang="zh-CN" sz="2400" b="1" i="1">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𝑿</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𝒙</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𝑷𝒂</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𝒛</m:t>
                        </m:r>
                        <m:r>
                          <a:rPr lang="en-US" altLang="zh-CN" sz="2400" b="1" i="1">
                            <a:solidFill>
                              <a:srgbClr val="C00000"/>
                            </a:solidFill>
                            <a:latin typeface="Cambria Math" panose="02040503050406030204" pitchFamily="18" charset="0"/>
                          </a:rPr>
                          <m:t>)</m:t>
                        </m:r>
                        <m:r>
                          <m:rPr>
                            <m:nor/>
                          </m:rPr>
                          <a:rPr lang="en-US" altLang="zh-CN" sz="2400" b="1" i="1" dirty="0">
                            <a:solidFill>
                              <a:srgbClr val="C00000"/>
                            </a:solidFill>
                            <a:latin typeface="Cambria Math" panose="02040503050406030204" pitchFamily="18" charset="0"/>
                          </a:rPr>
                          <m:t>P</m:t>
                        </m:r>
                        <m:r>
                          <a:rPr lang="en-US" altLang="zh-CN" sz="2400" b="1" i="1">
                            <a:solidFill>
                              <a:srgbClr val="C00000"/>
                            </a:solidFill>
                            <a:latin typeface="Cambria Math" panose="02040503050406030204" pitchFamily="18" charset="0"/>
                          </a:rPr>
                          <m:t> </m:t>
                        </m:r>
                        <m:r>
                          <a:rPr lang="en-US" altLang="zh-CN" sz="2400" b="1" i="1" baseline="-25000">
                            <a:solidFill>
                              <a:srgbClr val="C00000"/>
                            </a:solidFill>
                            <a:latin typeface="Cambria Math" panose="02040503050406030204" pitchFamily="18" charset="0"/>
                          </a:rPr>
                          <m:t> </m:t>
                        </m:r>
                        <m:r>
                          <m:rPr>
                            <m:nor/>
                          </m:rPr>
                          <a:rPr lang="en-US" altLang="zh-CN" sz="2400" b="1" dirty="0">
                            <a:solidFill>
                              <a:srgbClr val="C00000"/>
                            </a:solidFill>
                            <a:latin typeface="Cambria Math" panose="02040503050406030204" pitchFamily="18" charset="0"/>
                          </a:rPr>
                          <m:t>(</m:t>
                        </m:r>
                        <m:r>
                          <m:rPr>
                            <m:nor/>
                          </m:rPr>
                          <a:rPr lang="en-US" altLang="zh-CN" sz="2400" b="1" i="1" dirty="0" smtClean="0">
                            <a:solidFill>
                              <a:srgbClr val="C00000"/>
                            </a:solidFill>
                            <a:latin typeface="Cambria Math" panose="02040503050406030204" pitchFamily="18" charset="0"/>
                          </a:rPr>
                          <m:t>Pa</m:t>
                        </m:r>
                        <m:r>
                          <m:rPr>
                            <m:nor/>
                          </m:rPr>
                          <a:rPr lang="en-US" altLang="zh-CN" sz="2400" b="1" i="1" dirty="0">
                            <a:solidFill>
                              <a:srgbClr val="C00000"/>
                            </a:solidFill>
                            <a:latin typeface="Cambria Math" panose="02040503050406030204" pitchFamily="18" charset="0"/>
                          </a:rPr>
                          <m:t>=</m:t>
                        </m:r>
                        <m:r>
                          <m:rPr>
                            <m:nor/>
                          </m:rPr>
                          <a:rPr lang="en-US" altLang="zh-CN" sz="2400" b="1" i="1" dirty="0">
                            <a:solidFill>
                              <a:srgbClr val="C00000"/>
                            </a:solidFill>
                            <a:latin typeface="Cambria Math" panose="02040503050406030204" pitchFamily="18" charset="0"/>
                          </a:rPr>
                          <m:t>z</m:t>
                        </m:r>
                        <m:r>
                          <m:rPr>
                            <m:nor/>
                          </m:rPr>
                          <a:rPr lang="en-US" altLang="zh-CN" sz="2400" b="1" dirty="0">
                            <a:solidFill>
                              <a:srgbClr val="C00000"/>
                            </a:solidFill>
                            <a:latin typeface="Cambria Math" panose="02040503050406030204" pitchFamily="18" charset="0"/>
                          </a:rPr>
                          <m:t>)</m:t>
                        </m:r>
                      </m:e>
                    </m:nary>
                  </m:oMath>
                </a14:m>
                <a:r>
                  <a:rPr lang="en-US" altLang="zh-CN" sz="1800" b="0" dirty="0"/>
                  <a:t> </a:t>
                </a:r>
                <a:endParaRPr lang="en-US" altLang="zh-CN" sz="1800" b="0" dirty="0"/>
              </a:p>
            </p:txBody>
          </p:sp>
        </mc:Choice>
        <mc:Fallback>
          <p:sp>
            <p:nvSpPr>
              <p:cNvPr id="11" name="文本框 10"/>
              <p:cNvSpPr txBox="1">
                <a:spLocks noRot="1" noChangeAspect="1" noMove="1" noResize="1" noEditPoints="1" noAdjustHandles="1" noChangeArrowheads="1" noChangeShapeType="1" noTextEdit="1"/>
              </p:cNvSpPr>
              <p:nvPr/>
            </p:nvSpPr>
            <p:spPr>
              <a:xfrm>
                <a:off x="3647266" y="1649568"/>
                <a:ext cx="8544734" cy="500393"/>
              </a:xfrm>
              <a:prstGeom prst="rect">
                <a:avLst/>
              </a:prstGeom>
              <a:blipFill rotWithShape="1">
                <a:blip r:embed="rId5"/>
                <a:stretch>
                  <a:fillRect l="-5" t="-95" b="-7517"/>
                </a:stretch>
              </a:blipFill>
            </p:spPr>
            <p:txBody>
              <a:bodyPr/>
              <a:lstStyle/>
              <a:p>
                <a:r>
                  <a:rPr lang="zh-CN" altLang="en-US">
                    <a:noFill/>
                  </a:rPr>
                  <a:t> </a:t>
                </a:r>
              </a:p>
            </p:txBody>
          </p:sp>
        </mc:Fallback>
      </mc:AlternateContent>
      <p:sp>
        <p:nvSpPr>
          <p:cNvPr id="7" name="对话气泡: 椭圆形 6"/>
          <p:cNvSpPr/>
          <p:nvPr/>
        </p:nvSpPr>
        <p:spPr>
          <a:xfrm flipV="1">
            <a:off x="7191529" y="4118181"/>
            <a:ext cx="3335877" cy="936130"/>
          </a:xfrm>
          <a:prstGeom prst="wedgeEllipseCallout">
            <a:avLst>
              <a:gd name="adj1" fmla="val -34331"/>
              <a:gd name="adj2" fmla="val -72306"/>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680349" y="4428894"/>
            <a:ext cx="2895893" cy="369332"/>
          </a:xfrm>
          <a:prstGeom prst="rect">
            <a:avLst/>
          </a:prstGeom>
          <a:noFill/>
        </p:spPr>
        <p:txBody>
          <a:bodyPr wrap="square">
            <a:spAutoFit/>
          </a:bodyPr>
          <a:lstStyle/>
          <a:p>
            <a:r>
              <a:rPr lang="zh-CN" altLang="en-US" dirty="0">
                <a:latin typeface="微软雅黑" panose="020B0503020204020204" charset="-122"/>
                <a:ea typeface="微软雅黑" panose="020B0503020204020204" charset="-122"/>
              </a:rPr>
              <a:t>这个计算也叫</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调整</a:t>
            </a:r>
            <a:r>
              <a:rPr lang="en-US" altLang="zh-CN" dirty="0">
                <a:latin typeface="微软雅黑" panose="020B0503020204020204" charset="-122"/>
                <a:ea typeface="微软雅黑" panose="020B0503020204020204" charset="-122"/>
              </a:rPr>
              <a:t>Z</a:t>
            </a:r>
            <a:r>
              <a:rPr lang="zh-CN" altLang="en-US" dirty="0">
                <a:latin typeface="微软雅黑" panose="020B0503020204020204" charset="-122"/>
                <a:ea typeface="微软雅黑" panose="020B0503020204020204" charset="-122"/>
              </a:rPr>
              <a:t>“</a:t>
            </a:r>
            <a:endParaRPr lang="zh-CN" altLang="en-US" dirty="0">
              <a:latin typeface="微软雅黑" panose="020B0503020204020204" charset="-122"/>
              <a:ea typeface="微软雅黑" panose="020B0503020204020204" charset="-122"/>
            </a:endParaRPr>
          </a:p>
        </p:txBody>
      </p:sp>
      <p:sp>
        <p:nvSpPr>
          <p:cNvPr id="4" name="椭圆 3"/>
          <p:cNvSpPr/>
          <p:nvPr/>
        </p:nvSpPr>
        <p:spPr>
          <a:xfrm>
            <a:off x="459679" y="4847524"/>
            <a:ext cx="1607629" cy="1497781"/>
          </a:xfrm>
          <a:prstGeom prst="ellipse">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p:cNvSpPr/>
          <p:nvPr/>
        </p:nvSpPr>
        <p:spPr>
          <a:xfrm rot="2277347">
            <a:off x="3189820" y="3030024"/>
            <a:ext cx="412304" cy="13116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5564" y="4077717"/>
            <a:ext cx="2200342" cy="646331"/>
          </a:xfrm>
          <a:prstGeom prst="rect">
            <a:avLst/>
          </a:prstGeom>
          <a:noFill/>
        </p:spPr>
        <p:txBody>
          <a:bodyPr wrap="square">
            <a:spAutoFit/>
          </a:bodyPr>
          <a:lstStyle/>
          <a:p>
            <a:r>
              <a:rPr lang="zh-CN" altLang="en-US" dirty="0">
                <a:solidFill>
                  <a:srgbClr val="C00000"/>
                </a:solidFill>
                <a:latin typeface="微软雅黑" panose="020B0503020204020204" charset="-122"/>
                <a:ea typeface="微软雅黑" panose="020B0503020204020204" charset="-122"/>
              </a:rPr>
              <a:t>去掉指向</a:t>
            </a:r>
            <a:r>
              <a:rPr lang="en-US" altLang="zh-CN" dirty="0">
                <a:solidFill>
                  <a:srgbClr val="C00000"/>
                </a:solidFill>
                <a:latin typeface="微软雅黑" panose="020B0503020204020204" charset="-122"/>
                <a:ea typeface="微软雅黑" panose="020B0503020204020204" charset="-122"/>
              </a:rPr>
              <a:t>X</a:t>
            </a:r>
            <a:r>
              <a:rPr lang="zh-CN" altLang="en-US" dirty="0">
                <a:solidFill>
                  <a:srgbClr val="C00000"/>
                </a:solidFill>
                <a:latin typeface="微软雅黑" panose="020B0503020204020204" charset="-122"/>
                <a:ea typeface="微软雅黑" panose="020B0503020204020204" charset="-122"/>
              </a:rPr>
              <a:t>的箭头，</a:t>
            </a:r>
            <a:endParaRPr lang="en-US" altLang="zh-CN" dirty="0">
              <a:solidFill>
                <a:srgbClr val="C00000"/>
              </a:solidFill>
              <a:latin typeface="微软雅黑" panose="020B0503020204020204" charset="-122"/>
              <a:ea typeface="微软雅黑" panose="020B0503020204020204" charset="-122"/>
            </a:endParaRPr>
          </a:p>
          <a:p>
            <a:r>
              <a:rPr lang="zh-CN" altLang="en-US" dirty="0">
                <a:solidFill>
                  <a:srgbClr val="C00000"/>
                </a:solidFill>
                <a:latin typeface="微软雅黑" panose="020B0503020204020204" charset="-122"/>
                <a:ea typeface="微软雅黑" panose="020B0503020204020204" charset="-122"/>
              </a:rPr>
              <a:t>改变了</a:t>
            </a:r>
            <a:r>
              <a:rPr lang="en-US" altLang="zh-CN" dirty="0">
                <a:solidFill>
                  <a:srgbClr val="C00000"/>
                </a:solidFill>
                <a:latin typeface="微软雅黑" panose="020B0503020204020204" charset="-122"/>
                <a:ea typeface="微软雅黑" panose="020B0503020204020204" charset="-122"/>
              </a:rPr>
              <a:t>x</a:t>
            </a:r>
            <a:r>
              <a:rPr lang="zh-CN" altLang="en-US" dirty="0">
                <a:solidFill>
                  <a:srgbClr val="C00000"/>
                </a:solidFill>
                <a:latin typeface="微软雅黑" panose="020B0503020204020204" charset="-122"/>
                <a:ea typeface="微软雅黑" panose="020B0503020204020204" charset="-122"/>
              </a:rPr>
              <a:t>的生成关系</a:t>
            </a:r>
            <a:endParaRPr lang="zh-CN" altLang="en-US" dirty="0">
              <a:solidFill>
                <a:srgbClr val="C0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 fill="hold"/>
                                        <p:tgtEl>
                                          <p:spTgt spid="2"/>
                                        </p:tgtEl>
                                        <p:attrNameLst>
                                          <p:attrName>ppt_x</p:attrName>
                                        </p:attrNameLst>
                                      </p:cBhvr>
                                      <p:tavLst>
                                        <p:tav tm="0">
                                          <p:val>
                                            <p:strVal val="#ppt_x"/>
                                          </p:val>
                                        </p:tav>
                                        <p:tav tm="100000">
                                          <p:val>
                                            <p:strVal val="#ppt_x"/>
                                          </p:val>
                                        </p:tav>
                                      </p:tavLst>
                                    </p:anim>
                                    <p:anim calcmode="lin" valueType="num">
                                      <p:cBhvr additive="base">
                                        <p:cTn id="8" dur="1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250"/>
                                        <p:tgtEl>
                                          <p:spTgt spid="1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250"/>
                                        <p:tgtEl>
                                          <p:spTgt spid="12"/>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0"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1" name="文本框 110"/>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如何实现因果推断</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a:t>
            </a: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后门调整</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112" name="组合 111" hidden="1"/>
          <p:cNvGrpSpPr/>
          <p:nvPr/>
        </p:nvGrpSpPr>
        <p:grpSpPr>
          <a:xfrm>
            <a:off x="766764" y="1521102"/>
            <a:ext cx="10658474" cy="4407719"/>
            <a:chOff x="3032566" y="1361440"/>
            <a:chExt cx="8464109" cy="4967738"/>
          </a:xfrm>
        </p:grpSpPr>
        <p:cxnSp>
          <p:nvCxnSpPr>
            <p:cNvPr id="113" name="直接连接符 112"/>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mc:AlternateContent xmlns:mc="http://schemas.openxmlformats.org/markup-compatibility/2006">
        <mc:Choice xmlns:a14="http://schemas.microsoft.com/office/drawing/2010/main" Requires="a14">
          <p:sp>
            <p:nvSpPr>
              <p:cNvPr id="11" name="文本框 10"/>
              <p:cNvSpPr txBox="1"/>
              <p:nvPr/>
            </p:nvSpPr>
            <p:spPr>
              <a:xfrm>
                <a:off x="4255422" y="1725729"/>
                <a:ext cx="7408200" cy="2244461"/>
              </a:xfrm>
              <a:prstGeom prst="rect">
                <a:avLst/>
              </a:prstGeom>
              <a:noFill/>
            </p:spPr>
            <p:txBody>
              <a:bodyPr wrap="square">
                <a:spAutoFit/>
              </a:bodyPr>
              <a:lstStyle/>
              <a:p>
                <a:pPr indent="457200">
                  <a:lnSpc>
                    <a:spcPts val="3400"/>
                  </a:lnSpc>
                </a:pPr>
                <a:r>
                  <a:rPr lang="zh-CN" altLang="en-US" sz="2000" dirty="0">
                    <a:latin typeface="微软雅黑" panose="020B0503020204020204" charset="-122"/>
                    <a:ea typeface="微软雅黑" panose="020B0503020204020204" charset="-122"/>
                  </a:rPr>
                  <a:t>对于</a:t>
                </a:r>
                <a:r>
                  <a:rPr lang="en-US" altLang="zh-CN" sz="2000" dirty="0">
                    <a:latin typeface="微软雅黑" panose="020B0503020204020204" charset="-122"/>
                    <a:ea typeface="微软雅黑" panose="020B0503020204020204" charset="-122"/>
                  </a:rPr>
                  <a:t>X</a:t>
                </a:r>
                <a:r>
                  <a:rPr lang="zh-CN" altLang="en-US" sz="2000" dirty="0">
                    <a:latin typeface="微软雅黑" panose="020B0503020204020204" charset="-122"/>
                    <a:ea typeface="微软雅黑" panose="020B0503020204020204" charset="-122"/>
                  </a:rPr>
                  <a:t>到</a:t>
                </a:r>
                <a:r>
                  <a:rPr lang="en-US" altLang="zh-CN" sz="2000" dirty="0">
                    <a:latin typeface="微软雅黑" panose="020B0503020204020204" charset="-122"/>
                    <a:ea typeface="微软雅黑" panose="020B0503020204020204" charset="-122"/>
                  </a:rPr>
                  <a:t>Y</a:t>
                </a:r>
                <a:r>
                  <a:rPr lang="zh-CN" altLang="en-US" sz="2000" dirty="0">
                    <a:latin typeface="微软雅黑" panose="020B0503020204020204" charset="-122"/>
                    <a:ea typeface="微软雅黑" panose="020B0503020204020204" charset="-122"/>
                  </a:rPr>
                  <a:t>的路径中，如果</a:t>
                </a:r>
                <a:r>
                  <a:rPr lang="en-US" altLang="zh-CN" sz="2000" dirty="0">
                    <a:latin typeface="微软雅黑" panose="020B0503020204020204" charset="-122"/>
                    <a:ea typeface="微软雅黑" panose="020B0503020204020204" charset="-122"/>
                  </a:rPr>
                  <a:t>Z</a:t>
                </a:r>
                <a:r>
                  <a:rPr lang="zh-CN" altLang="en-US" sz="2000" dirty="0">
                    <a:latin typeface="微软雅黑" panose="020B0503020204020204" charset="-122"/>
                    <a:ea typeface="微软雅黑" panose="020B0503020204020204" charset="-122"/>
                  </a:rPr>
                  <a:t>集合中的节点不是</a:t>
                </a:r>
                <a:r>
                  <a:rPr lang="en-US" altLang="zh-CN" sz="2000" dirty="0">
                    <a:latin typeface="微软雅黑" panose="020B0503020204020204" charset="-122"/>
                    <a:ea typeface="微软雅黑" panose="020B0503020204020204" charset="-122"/>
                  </a:rPr>
                  <a:t>X</a:t>
                </a:r>
                <a:r>
                  <a:rPr lang="zh-CN" altLang="en-US" sz="2000" dirty="0">
                    <a:latin typeface="微软雅黑" panose="020B0503020204020204" charset="-122"/>
                    <a:ea typeface="微软雅黑" panose="020B0503020204020204" charset="-122"/>
                  </a:rPr>
                  <a:t>的后代节点，并且以</a:t>
                </a:r>
                <a:r>
                  <a:rPr lang="en-US" altLang="zh-CN" sz="2000" dirty="0">
                    <a:latin typeface="微软雅黑" panose="020B0503020204020204" charset="-122"/>
                    <a:ea typeface="微软雅黑" panose="020B0503020204020204" charset="-122"/>
                  </a:rPr>
                  <a:t>Z</a:t>
                </a:r>
                <a:r>
                  <a:rPr lang="zh-CN" altLang="en-US" sz="2000" dirty="0">
                    <a:latin typeface="微软雅黑" panose="020B0503020204020204" charset="-122"/>
                    <a:ea typeface="微软雅黑" panose="020B0503020204020204" charset="-122"/>
                  </a:rPr>
                  <a:t>为条件会阻断所有</a:t>
                </a:r>
                <a:r>
                  <a:rPr lang="en-US" altLang="zh-CN" sz="2000" dirty="0">
                    <a:latin typeface="微软雅黑" panose="020B0503020204020204" charset="-122"/>
                    <a:ea typeface="微软雅黑" panose="020B0503020204020204" charset="-122"/>
                  </a:rPr>
                  <a:t>X</a:t>
                </a:r>
                <a:r>
                  <a:rPr lang="zh-CN" altLang="en-US" sz="2000" dirty="0">
                    <a:latin typeface="微软雅黑" panose="020B0503020204020204" charset="-122"/>
                    <a:ea typeface="微软雅黑" panose="020B0503020204020204" charset="-122"/>
                  </a:rPr>
                  <a:t>和</a:t>
                </a:r>
                <a:r>
                  <a:rPr lang="en-US" altLang="zh-CN" sz="2000" dirty="0">
                    <a:latin typeface="微软雅黑" panose="020B0503020204020204" charset="-122"/>
                    <a:ea typeface="微软雅黑" panose="020B0503020204020204" charset="-122"/>
                  </a:rPr>
                  <a:t>Y</a:t>
                </a:r>
                <a:r>
                  <a:rPr lang="zh-CN" altLang="en-US" sz="2000" dirty="0">
                    <a:latin typeface="微软雅黑" panose="020B0503020204020204" charset="-122"/>
                    <a:ea typeface="微软雅黑" panose="020B0503020204020204" charset="-122"/>
                  </a:rPr>
                  <a:t>之间的后门路径，则</a:t>
                </a:r>
                <a:r>
                  <a:rPr lang="en-US" altLang="zh-CN" sz="2000" dirty="0">
                    <a:latin typeface="微软雅黑" panose="020B0503020204020204" charset="-122"/>
                    <a:ea typeface="微软雅黑" panose="020B0503020204020204" charset="-122"/>
                  </a:rPr>
                  <a:t>Z</a:t>
                </a:r>
                <a:r>
                  <a:rPr lang="zh-CN" altLang="en-US" sz="2000" dirty="0">
                    <a:latin typeface="微软雅黑" panose="020B0503020204020204" charset="-122"/>
                    <a:ea typeface="微软雅黑" panose="020B0503020204020204" charset="-122"/>
                  </a:rPr>
                  <a:t>满足（</a:t>
                </a:r>
                <a:r>
                  <a:rPr lang="en-US" altLang="zh-CN" sz="2000" dirty="0">
                    <a:latin typeface="微软雅黑" panose="020B0503020204020204" charset="-122"/>
                    <a:ea typeface="微软雅黑" panose="020B0503020204020204" charset="-122"/>
                  </a:rPr>
                  <a:t>X,Y</a:t>
                </a:r>
                <a:r>
                  <a:rPr lang="zh-CN" altLang="en-US" sz="2000" dirty="0">
                    <a:latin typeface="微软雅黑" panose="020B0503020204020204" charset="-122"/>
                    <a:ea typeface="微软雅黑" panose="020B0503020204020204" charset="-122"/>
                  </a:rPr>
                  <a:t>）的后门准则</a:t>
                </a:r>
                <a:r>
                  <a:rPr lang="zh-CN" altLang="en-US" sz="2400" dirty="0">
                    <a:latin typeface="微软雅黑" panose="020B0503020204020204" charset="-122"/>
                    <a:ea typeface="微软雅黑" panose="020B0503020204020204" charset="-122"/>
                  </a:rPr>
                  <a:t>：</a:t>
                </a:r>
                <a:endParaRPr lang="en-US" altLang="zh-CN" sz="2400" dirty="0">
                  <a:latin typeface="微软雅黑" panose="020B0503020204020204" charset="-122"/>
                  <a:ea typeface="微软雅黑" panose="020B0503020204020204" charset="-122"/>
                </a:endParaRPr>
              </a:p>
              <a:p>
                <a:pPr>
                  <a:lnSpc>
                    <a:spcPts val="3400"/>
                  </a:lnSpc>
                </a:pPr>
                <a:r>
                  <a:rPr lang="en-US" altLang="zh-CN" sz="2400" b="1" dirty="0">
                    <a:solidFill>
                      <a:srgbClr val="C00000"/>
                    </a:solidFill>
                  </a:rPr>
                  <a:t>	</a:t>
                </a:r>
                <a14:m>
                  <m:oMath xmlns:m="http://schemas.openxmlformats.org/officeDocument/2006/math">
                    <m:r>
                      <a:rPr lang="en-US" altLang="zh-CN" sz="2400" b="1" i="1" smtClean="0">
                        <a:solidFill>
                          <a:srgbClr val="C00000"/>
                        </a:solidFill>
                        <a:latin typeface="Cambria Math" panose="02040503050406030204" pitchFamily="18" charset="0"/>
                      </a:rPr>
                      <m:t>𝑷</m:t>
                    </m:r>
                    <m:r>
                      <a:rPr lang="en-US" altLang="zh-CN" sz="2400" b="1" i="1" smtClean="0">
                        <a:solidFill>
                          <a:srgbClr val="C00000"/>
                        </a:solidFill>
                        <a:latin typeface="Cambria Math" panose="02040503050406030204" pitchFamily="18" charset="0"/>
                      </a:rPr>
                      <m:t> </m:t>
                    </m:r>
                    <m:d>
                      <m:dPr>
                        <m:endChr m:val="|"/>
                        <m:ctrlPr>
                          <a:rPr lang="en-US" altLang="zh-CN" sz="2400" b="1" i="1" smtClean="0">
                            <a:solidFill>
                              <a:srgbClr val="C00000"/>
                            </a:solidFill>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𝒀</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𝒚</m:t>
                        </m:r>
                      </m:e>
                    </m:d>
                    <m:r>
                      <a:rPr lang="en-US" altLang="zh-CN" sz="2400" b="1" i="1" smtClean="0">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𝒅𝒐</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𝑿</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𝒙</m:t>
                    </m:r>
                    <m:r>
                      <a:rPr lang="en-US" altLang="zh-CN" sz="2400" b="1" i="1" smtClean="0">
                        <a:solidFill>
                          <a:srgbClr val="C00000"/>
                        </a:solidFill>
                        <a:latin typeface="Cambria Math" panose="02040503050406030204" pitchFamily="18" charset="0"/>
                      </a:rPr>
                      <m:t>))</m:t>
                    </m:r>
                  </m:oMath>
                </a14:m>
                <a:r>
                  <a:rPr lang="en-US" altLang="zh-CN" sz="2400" b="1" dirty="0">
                    <a:solidFill>
                      <a:srgbClr val="C00000"/>
                    </a:solidFill>
                  </a:rPr>
                  <a:t> </a:t>
                </a:r>
                <a:endParaRPr lang="en-US" altLang="zh-CN" sz="2400" b="1" dirty="0">
                  <a:solidFill>
                    <a:srgbClr val="C00000"/>
                  </a:solidFill>
                </a:endParaRPr>
              </a:p>
              <a:p>
                <a:pPr algn="r">
                  <a:lnSpc>
                    <a:spcPts val="3400"/>
                  </a:lnSpc>
                </a:pPr>
                <a:r>
                  <a:rPr lang="en-US" altLang="zh-CN" sz="2400" b="1" dirty="0">
                    <a:solidFill>
                      <a:srgbClr val="C00000"/>
                    </a:solidFill>
                  </a:rPr>
                  <a:t>= </a:t>
                </a:r>
                <a14:m>
                  <m:oMath xmlns:m="http://schemas.openxmlformats.org/officeDocument/2006/math">
                    <m:nary>
                      <m:naryPr>
                        <m:chr m:val="∑"/>
                        <m:supHide m:val="on"/>
                        <m:ctrlPr>
                          <a:rPr lang="en-US" altLang="zh-CN" sz="2400" b="1" i="1">
                            <a:solidFill>
                              <a:srgbClr val="C00000"/>
                            </a:solidFill>
                            <a:latin typeface="Cambria Math" panose="02040503050406030204" pitchFamily="18" charset="0"/>
                          </a:rPr>
                        </m:ctrlPr>
                      </m:naryPr>
                      <m:sub>
                        <m:r>
                          <m:rPr>
                            <m:brk m:alnAt="7"/>
                          </m:rPr>
                          <a:rPr lang="en-US" altLang="zh-CN" sz="2400" b="1" i="1">
                            <a:solidFill>
                              <a:srgbClr val="C00000"/>
                            </a:solidFill>
                            <a:latin typeface="Cambria Math" panose="02040503050406030204" pitchFamily="18" charset="0"/>
                          </a:rPr>
                          <m:t>𝒛</m:t>
                        </m:r>
                      </m:sub>
                      <m:sup/>
                      <m:e>
                        <m:r>
                          <a:rPr lang="en-US" altLang="zh-CN" sz="2400" b="1" i="1">
                            <a:solidFill>
                              <a:srgbClr val="C00000"/>
                            </a:solidFill>
                            <a:latin typeface="Cambria Math" panose="02040503050406030204" pitchFamily="18" charset="0"/>
                          </a:rPr>
                          <m:t>𝑷</m:t>
                        </m:r>
                        <m:r>
                          <a:rPr lang="en-US" altLang="zh-CN" sz="2400" b="1" i="1">
                            <a:solidFill>
                              <a:srgbClr val="C00000"/>
                            </a:solidFill>
                            <a:latin typeface="Cambria Math" panose="02040503050406030204" pitchFamily="18" charset="0"/>
                          </a:rPr>
                          <m:t> </m:t>
                        </m:r>
                        <m:d>
                          <m:dPr>
                            <m:endChr m:val="|"/>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𝒀</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𝒚</m:t>
                            </m:r>
                          </m:e>
                        </m:d>
                        <m:r>
                          <a:rPr lang="en-US" altLang="zh-CN" sz="2400" b="1" i="1">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𝑿</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𝒙</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𝒁</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𝒛</m:t>
                        </m:r>
                        <m:r>
                          <a:rPr lang="en-US" altLang="zh-CN" sz="2400" b="1" i="1">
                            <a:solidFill>
                              <a:srgbClr val="C00000"/>
                            </a:solidFill>
                            <a:latin typeface="Cambria Math" panose="02040503050406030204" pitchFamily="18" charset="0"/>
                          </a:rPr>
                          <m:t>)</m:t>
                        </m:r>
                        <m:r>
                          <m:rPr>
                            <m:nor/>
                          </m:rPr>
                          <a:rPr lang="en-US" altLang="zh-CN" sz="2400" b="1" i="1" dirty="0">
                            <a:solidFill>
                              <a:srgbClr val="C00000"/>
                            </a:solidFill>
                            <a:latin typeface="Cambria Math" panose="02040503050406030204" pitchFamily="18" charset="0"/>
                          </a:rPr>
                          <m:t>P</m:t>
                        </m:r>
                        <m:r>
                          <a:rPr lang="en-US" altLang="zh-CN" sz="2400" b="1" i="1">
                            <a:solidFill>
                              <a:srgbClr val="C00000"/>
                            </a:solidFill>
                            <a:latin typeface="Cambria Math" panose="02040503050406030204" pitchFamily="18" charset="0"/>
                          </a:rPr>
                          <m:t> </m:t>
                        </m:r>
                        <m:r>
                          <a:rPr lang="en-US" altLang="zh-CN" sz="2400" b="1" i="1" baseline="-25000">
                            <a:solidFill>
                              <a:srgbClr val="C00000"/>
                            </a:solidFill>
                            <a:latin typeface="Cambria Math" panose="02040503050406030204" pitchFamily="18" charset="0"/>
                          </a:rPr>
                          <m:t> </m:t>
                        </m:r>
                        <m:r>
                          <m:rPr>
                            <m:nor/>
                          </m:rPr>
                          <a:rPr lang="en-US" altLang="zh-CN" sz="2400" b="1" dirty="0">
                            <a:solidFill>
                              <a:srgbClr val="C00000"/>
                            </a:solidFill>
                            <a:latin typeface="Cambria Math" panose="02040503050406030204" pitchFamily="18" charset="0"/>
                          </a:rPr>
                          <m:t>(</m:t>
                        </m:r>
                        <m:r>
                          <m:rPr>
                            <m:nor/>
                          </m:rPr>
                          <a:rPr lang="en-US" altLang="zh-CN" sz="2400" b="1" i="1" dirty="0" smtClean="0">
                            <a:solidFill>
                              <a:srgbClr val="C00000"/>
                            </a:solidFill>
                            <a:latin typeface="Cambria Math" panose="02040503050406030204" pitchFamily="18" charset="0"/>
                          </a:rPr>
                          <m:t>Z</m:t>
                        </m:r>
                        <m:r>
                          <m:rPr>
                            <m:nor/>
                          </m:rPr>
                          <a:rPr lang="en-US" altLang="zh-CN" sz="2400" b="1" i="1" dirty="0">
                            <a:solidFill>
                              <a:srgbClr val="C00000"/>
                            </a:solidFill>
                            <a:latin typeface="Cambria Math" panose="02040503050406030204" pitchFamily="18" charset="0"/>
                          </a:rPr>
                          <m:t>=</m:t>
                        </m:r>
                        <m:r>
                          <m:rPr>
                            <m:nor/>
                          </m:rPr>
                          <a:rPr lang="en-US" altLang="zh-CN" sz="2400" b="1" i="1" dirty="0">
                            <a:solidFill>
                              <a:srgbClr val="C00000"/>
                            </a:solidFill>
                            <a:latin typeface="Cambria Math" panose="02040503050406030204" pitchFamily="18" charset="0"/>
                          </a:rPr>
                          <m:t>z</m:t>
                        </m:r>
                        <m:r>
                          <m:rPr>
                            <m:nor/>
                          </m:rPr>
                          <a:rPr lang="en-US" altLang="zh-CN" sz="2400" b="1" dirty="0">
                            <a:solidFill>
                              <a:srgbClr val="C00000"/>
                            </a:solidFill>
                            <a:latin typeface="Cambria Math" panose="02040503050406030204" pitchFamily="18" charset="0"/>
                          </a:rPr>
                          <m:t>)</m:t>
                        </m:r>
                      </m:e>
                    </m:nary>
                  </m:oMath>
                </a14:m>
                <a:r>
                  <a:rPr lang="en-US" altLang="zh-CN" sz="1800" b="0" dirty="0"/>
                  <a:t> </a:t>
                </a:r>
                <a:endParaRPr lang="en-US" altLang="zh-CN" sz="1800" b="0" dirty="0"/>
              </a:p>
            </p:txBody>
          </p:sp>
        </mc:Choice>
        <mc:Fallback>
          <p:sp>
            <p:nvSpPr>
              <p:cNvPr id="11" name="文本框 10"/>
              <p:cNvSpPr txBox="1">
                <a:spLocks noRot="1" noChangeAspect="1" noMove="1" noResize="1" noEditPoints="1" noAdjustHandles="1" noChangeArrowheads="1" noChangeShapeType="1" noTextEdit="1"/>
              </p:cNvSpPr>
              <p:nvPr/>
            </p:nvSpPr>
            <p:spPr>
              <a:xfrm>
                <a:off x="4255422" y="1725729"/>
                <a:ext cx="7408200" cy="2244461"/>
              </a:xfrm>
              <a:prstGeom prst="rect">
                <a:avLst/>
              </a:prstGeom>
              <a:blipFill rotWithShape="1">
                <a:blip r:embed="rId2"/>
                <a:stretch>
                  <a:fillRect l="-4" t="-19" r="-695" b="-926"/>
                </a:stretch>
              </a:blipFill>
            </p:spPr>
            <p:txBody>
              <a:bodyPr/>
              <a:lstStyle/>
              <a:p>
                <a:r>
                  <a:rPr lang="zh-CN" altLang="en-US">
                    <a:noFill/>
                  </a:rPr>
                  <a:t> </a:t>
                </a:r>
              </a:p>
            </p:txBody>
          </p:sp>
        </mc:Fallback>
      </mc:AlternateContent>
      <p:sp>
        <p:nvSpPr>
          <p:cNvPr id="43" name="文本框 42"/>
          <p:cNvSpPr txBox="1"/>
          <p:nvPr/>
        </p:nvSpPr>
        <p:spPr>
          <a:xfrm>
            <a:off x="7219834" y="4715246"/>
            <a:ext cx="4870949" cy="1705403"/>
          </a:xfrm>
          <a:prstGeom prst="rect">
            <a:avLst/>
          </a:prstGeom>
          <a:noFill/>
        </p:spPr>
        <p:txBody>
          <a:bodyPr wrap="square">
            <a:spAutoFit/>
          </a:bodyPr>
          <a:lstStyle/>
          <a:p>
            <a:pPr>
              <a:lnSpc>
                <a:spcPct val="150000"/>
              </a:lnSpc>
            </a:pPr>
            <a:r>
              <a:rPr lang="zh-CN" altLang="en-US" b="1" dirty="0">
                <a:latin typeface="微软雅黑" panose="020B0503020204020204" charset="-122"/>
                <a:ea typeface="微软雅黑" panose="020B0503020204020204" charset="-122"/>
              </a:rPr>
              <a:t>后门准则：</a:t>
            </a:r>
            <a:endParaRPr lang="en-US" altLang="zh-CN" b="1"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我们阻断了</a:t>
            </a:r>
            <a:r>
              <a:rPr lang="en-US" altLang="zh-CN" dirty="0">
                <a:latin typeface="微软雅黑" panose="020B0503020204020204" charset="-122"/>
                <a:ea typeface="微软雅黑" panose="020B0503020204020204" charset="-122"/>
              </a:rPr>
              <a:t>X</a:t>
            </a:r>
            <a:r>
              <a:rPr lang="zh-CN" altLang="en-US" dirty="0">
                <a:latin typeface="微软雅黑" panose="020B0503020204020204" charset="-122"/>
                <a:ea typeface="微软雅黑" panose="020B0503020204020204" charset="-122"/>
              </a:rPr>
              <a:t>和</a:t>
            </a:r>
            <a:r>
              <a:rPr lang="en-US" altLang="zh-CN" dirty="0">
                <a:latin typeface="微软雅黑" panose="020B0503020204020204" charset="-122"/>
                <a:ea typeface="微软雅黑" panose="020B0503020204020204" charset="-122"/>
              </a:rPr>
              <a:t>Y</a:t>
            </a:r>
            <a:r>
              <a:rPr lang="zh-CN" altLang="en-US" dirty="0">
                <a:latin typeface="微软雅黑" panose="020B0503020204020204" charset="-122"/>
                <a:ea typeface="微软雅黑" panose="020B0503020204020204" charset="-122"/>
              </a:rPr>
              <a:t>之间所有伪相关的路径；</a:t>
            </a:r>
            <a:endParaRPr lang="en-US" altLang="zh-CN"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我们保留了</a:t>
            </a:r>
            <a:r>
              <a:rPr lang="en-US" altLang="zh-CN" dirty="0">
                <a:latin typeface="微软雅黑" panose="020B0503020204020204" charset="-122"/>
                <a:ea typeface="微软雅黑" panose="020B0503020204020204" charset="-122"/>
              </a:rPr>
              <a:t>X</a:t>
            </a:r>
            <a:r>
              <a:rPr lang="zh-CN" altLang="en-US" dirty="0">
                <a:latin typeface="微软雅黑" panose="020B0503020204020204" charset="-122"/>
                <a:ea typeface="微软雅黑" panose="020B0503020204020204" charset="-122"/>
              </a:rPr>
              <a:t>和</a:t>
            </a:r>
            <a:r>
              <a:rPr lang="en-US" altLang="zh-CN" dirty="0">
                <a:latin typeface="微软雅黑" panose="020B0503020204020204" charset="-122"/>
                <a:ea typeface="微软雅黑" panose="020B0503020204020204" charset="-122"/>
              </a:rPr>
              <a:t>Y</a:t>
            </a:r>
            <a:r>
              <a:rPr lang="zh-CN" altLang="en-US" dirty="0">
                <a:latin typeface="微软雅黑" panose="020B0503020204020204" charset="-122"/>
                <a:ea typeface="微软雅黑" panose="020B0503020204020204" charset="-122"/>
              </a:rPr>
              <a:t>之间所有直接的路径；</a:t>
            </a:r>
            <a:endParaRPr lang="en-US" altLang="zh-CN"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rPr>
              <a:t>3.</a:t>
            </a:r>
            <a:r>
              <a:rPr lang="zh-CN" altLang="en-US" dirty="0">
                <a:latin typeface="微软雅黑" panose="020B0503020204020204" charset="-122"/>
                <a:ea typeface="微软雅黑" panose="020B0503020204020204" charset="-122"/>
              </a:rPr>
              <a:t>我们没有产生新的伪相关路径。</a:t>
            </a:r>
            <a:endParaRPr lang="en-US" altLang="zh-CN" dirty="0">
              <a:latin typeface="微软雅黑" panose="020B0503020204020204" charset="-122"/>
              <a:ea typeface="微软雅黑" panose="020B0503020204020204" charset="-122"/>
            </a:endParaRPr>
          </a:p>
        </p:txBody>
      </p:sp>
      <p:grpSp>
        <p:nvGrpSpPr>
          <p:cNvPr id="57" name="组合 56"/>
          <p:cNvGrpSpPr/>
          <p:nvPr/>
        </p:nvGrpSpPr>
        <p:grpSpPr>
          <a:xfrm>
            <a:off x="662881" y="1917480"/>
            <a:ext cx="3736632" cy="2041108"/>
            <a:chOff x="493711" y="2044225"/>
            <a:chExt cx="3736632" cy="2041108"/>
          </a:xfrm>
        </p:grpSpPr>
        <p:grpSp>
          <p:nvGrpSpPr>
            <p:cNvPr id="2" name="组合 1"/>
            <p:cNvGrpSpPr/>
            <p:nvPr/>
          </p:nvGrpSpPr>
          <p:grpSpPr>
            <a:xfrm>
              <a:off x="493711" y="2044225"/>
              <a:ext cx="3736632" cy="2041108"/>
              <a:chOff x="418950" y="460508"/>
              <a:chExt cx="3267389" cy="1715480"/>
            </a:xfrm>
          </p:grpSpPr>
          <p:sp>
            <p:nvSpPr>
              <p:cNvPr id="4" name="椭圆 3"/>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982902" y="620180"/>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a:off x="3035014"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a:stCxn id="7" idx="3"/>
                <a:endCxn id="4" idx="0"/>
              </p:cNvCxnSpPr>
              <p:nvPr/>
            </p:nvCxnSpPr>
            <p:spPr>
              <a:xfrm flipH="1">
                <a:off x="937685" y="819104"/>
                <a:ext cx="79377" cy="1027057"/>
              </a:xfrm>
              <a:prstGeom prst="straightConnector1">
                <a:avLst/>
              </a:prstGeom>
              <a:ln w="38100">
                <a:solidFill>
                  <a:srgbClr val="C00000"/>
                </a:solidFill>
                <a:prstDash val="sysDot"/>
                <a:tailEnd type="triangle"/>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a:stCxn id="7" idx="6"/>
              </p:cNvCxnSpPr>
              <p:nvPr/>
            </p:nvCxnSpPr>
            <p:spPr>
              <a:xfrm flipV="1">
                <a:off x="1216167" y="679035"/>
                <a:ext cx="1364752" cy="57673"/>
              </a:xfrm>
              <a:prstGeom prst="straightConnector1">
                <a:avLst/>
              </a:prstGeom>
              <a:ln w="38100">
                <a:solidFill>
                  <a:srgbClr val="C00000"/>
                </a:solidFill>
                <a:prstDash val="sysDot"/>
                <a:tailEnd type="triangle"/>
              </a:ln>
            </p:spPr>
            <p:style>
              <a:lnRef idx="3">
                <a:schemeClr val="accent2"/>
              </a:lnRef>
              <a:fillRef idx="0">
                <a:schemeClr val="accent2"/>
              </a:fillRef>
              <a:effectRef idx="2">
                <a:schemeClr val="accent2"/>
              </a:effectRef>
              <a:fontRef idx="minor">
                <a:schemeClr val="tx1"/>
              </a:fontRef>
            </p:style>
          </p:cxnSp>
          <p:sp>
            <p:nvSpPr>
              <p:cNvPr id="19" name="文本框 18"/>
              <p:cNvSpPr txBox="1"/>
              <p:nvPr/>
            </p:nvSpPr>
            <p:spPr>
              <a:xfrm>
                <a:off x="418950" y="1673014"/>
                <a:ext cx="442842" cy="48532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445872" y="460508"/>
                <a:ext cx="423678" cy="48532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3243497" y="1690663"/>
                <a:ext cx="442842" cy="48532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grpSp>
        <p:cxnSp>
          <p:nvCxnSpPr>
            <p:cNvPr id="30" name="直接箭头连接符 29"/>
            <p:cNvCxnSpPr>
              <a:stCxn id="4" idx="6"/>
            </p:cNvCxnSpPr>
            <p:nvPr/>
          </p:nvCxnSpPr>
          <p:spPr>
            <a:xfrm>
              <a:off x="1220327" y="3831546"/>
              <a:ext cx="2340169" cy="3093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49" name="椭圆 48"/>
            <p:cNvSpPr/>
            <p:nvPr/>
          </p:nvSpPr>
          <p:spPr>
            <a:xfrm>
              <a:off x="2966170" y="2169619"/>
              <a:ext cx="266766" cy="2772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文本框 49"/>
            <p:cNvSpPr txBox="1"/>
            <p:nvPr/>
          </p:nvSpPr>
          <p:spPr>
            <a:xfrm>
              <a:off x="3307276" y="2121986"/>
              <a:ext cx="492443"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W</a:t>
              </a:r>
              <a:endParaRPr lang="zh-CN" altLang="en-US" sz="2400" b="1" dirty="0">
                <a:latin typeface="Times New Roman" panose="02020603050405020304" pitchFamily="18" charset="0"/>
                <a:cs typeface="Times New Roman" panose="02020603050405020304" pitchFamily="18" charset="0"/>
              </a:endParaRPr>
            </a:p>
          </p:txBody>
        </p:sp>
        <p:cxnSp>
          <p:nvCxnSpPr>
            <p:cNvPr id="51" name="直接箭头连接符 50"/>
            <p:cNvCxnSpPr>
              <a:stCxn id="49" idx="5"/>
            </p:cNvCxnSpPr>
            <p:nvPr/>
          </p:nvCxnSpPr>
          <p:spPr>
            <a:xfrm>
              <a:off x="3193869" y="2406302"/>
              <a:ext cx="438355" cy="136288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grpSp>
      <mc:AlternateContent xmlns:mc="http://schemas.openxmlformats.org/markup-compatibility/2006">
        <mc:Choice xmlns:a14="http://schemas.microsoft.com/office/drawing/2010/main" Requires="a14">
          <p:sp>
            <p:nvSpPr>
              <p:cNvPr id="56" name="文本框 55"/>
              <p:cNvSpPr txBox="1"/>
              <p:nvPr/>
            </p:nvSpPr>
            <p:spPr>
              <a:xfrm>
                <a:off x="346185" y="4771513"/>
                <a:ext cx="6873649" cy="1818447"/>
              </a:xfrm>
              <a:prstGeom prst="rect">
                <a:avLst/>
              </a:prstGeom>
              <a:noFill/>
            </p:spPr>
            <p:txBody>
              <a:bodyPr wrap="square">
                <a:spAutoFit/>
              </a:bodyPr>
              <a:lstStyle/>
              <a:p>
                <a:pPr indent="457200">
                  <a:lnSpc>
                    <a:spcPct val="150000"/>
                  </a:lnSpc>
                </a:pPr>
                <a:r>
                  <a:rPr lang="zh-CN" altLang="en-US" dirty="0">
                    <a:latin typeface="微软雅黑" panose="020B0503020204020204" charset="-122"/>
                    <a:ea typeface="微软雅黑" panose="020B0503020204020204" charset="-122"/>
                  </a:rPr>
                  <a:t>假如我们希望估计</a:t>
                </a:r>
                <a:r>
                  <a:rPr lang="en-US" altLang="zh-CN" dirty="0">
                    <a:latin typeface="微软雅黑" panose="020B0503020204020204" charset="-122"/>
                    <a:ea typeface="微软雅黑" panose="020B0503020204020204" charset="-122"/>
                  </a:rPr>
                  <a:t>X</a:t>
                </a:r>
                <a:r>
                  <a:rPr lang="zh-CN" altLang="en-US" dirty="0">
                    <a:latin typeface="微软雅黑" panose="020B0503020204020204" charset="-122"/>
                    <a:ea typeface="微软雅黑" panose="020B0503020204020204" charset="-122"/>
                  </a:rPr>
                  <a:t>对</a:t>
                </a:r>
                <a:r>
                  <a:rPr lang="en-US" altLang="zh-CN" dirty="0">
                    <a:latin typeface="微软雅黑" panose="020B0503020204020204" charset="-122"/>
                    <a:ea typeface="微软雅黑" panose="020B0503020204020204" charset="-122"/>
                  </a:rPr>
                  <a:t>Y</a:t>
                </a:r>
                <a:r>
                  <a:rPr lang="zh-CN" altLang="en-US" dirty="0">
                    <a:latin typeface="微软雅黑" panose="020B0503020204020204" charset="-122"/>
                    <a:ea typeface="微软雅黑" panose="020B0503020204020204" charset="-122"/>
                  </a:rPr>
                  <a:t>的因果效应，但我们无法取得有关 </a:t>
                </a:r>
                <a:r>
                  <a:rPr lang="en-US" altLang="zh-CN" dirty="0">
                    <a:latin typeface="微软雅黑" panose="020B0503020204020204" charset="-122"/>
                    <a:ea typeface="微软雅黑" panose="020B0503020204020204" charset="-122"/>
                  </a:rPr>
                  <a:t>Z</a:t>
                </a:r>
                <a:r>
                  <a:rPr lang="zh-CN" altLang="en-US" dirty="0">
                    <a:latin typeface="微软雅黑" panose="020B0503020204020204" charset="-122"/>
                    <a:ea typeface="微软雅黑" panose="020B0503020204020204" charset="-122"/>
                  </a:rPr>
                  <a:t> 的数据。为了阻断</a:t>
                </a:r>
                <a:r>
                  <a:rPr lang="en-US" altLang="zh-CN" dirty="0">
                    <a:latin typeface="微软雅黑" panose="020B0503020204020204" charset="-122"/>
                    <a:ea typeface="微软雅黑" panose="020B0503020204020204" charset="-122"/>
                  </a:rPr>
                  <a:t>X</a:t>
                </a:r>
                <a:r>
                  <a:rPr lang="zh-CN" altLang="en-US" dirty="0">
                    <a:latin typeface="微软雅黑" panose="020B0503020204020204" charset="-122"/>
                    <a:ea typeface="微软雅黑" panose="020B0503020204020204" charset="-122"/>
                  </a:rPr>
                  <a:t>到</a:t>
                </a:r>
                <a:r>
                  <a:rPr lang="en-US" altLang="zh-CN" dirty="0">
                    <a:latin typeface="微软雅黑" panose="020B0503020204020204" charset="-122"/>
                    <a:ea typeface="微软雅黑" panose="020B0503020204020204" charset="-122"/>
                  </a:rPr>
                  <a:t>Y</a:t>
                </a:r>
                <a:r>
                  <a:rPr lang="zh-CN" altLang="en-US" dirty="0">
                    <a:latin typeface="微软雅黑" panose="020B0503020204020204" charset="-122"/>
                    <a:ea typeface="微软雅黑" panose="020B0503020204020204" charset="-122"/>
                  </a:rPr>
                  <a:t>的后门路径，我们只能对 </a:t>
                </a:r>
                <a:r>
                  <a:rPr lang="en-US" altLang="zh-CN" dirty="0">
                    <a:latin typeface="微软雅黑" panose="020B0503020204020204" charset="-122"/>
                    <a:ea typeface="微软雅黑" panose="020B0503020204020204" charset="-122"/>
                  </a:rPr>
                  <a:t>W</a:t>
                </a:r>
                <a:r>
                  <a:rPr lang="zh-CN" altLang="en-US" dirty="0">
                    <a:latin typeface="微软雅黑" panose="020B0503020204020204" charset="-122"/>
                    <a:ea typeface="微软雅黑" panose="020B0503020204020204" charset="-122"/>
                  </a:rPr>
                  <a:t>进行调整，因为</a:t>
                </a:r>
                <a:r>
                  <a:rPr lang="en-US" altLang="zh-CN" dirty="0">
                    <a:latin typeface="微软雅黑" panose="020B0503020204020204" charset="-122"/>
                    <a:ea typeface="微软雅黑" panose="020B0503020204020204" charset="-122"/>
                  </a:rPr>
                  <a:t>W</a:t>
                </a:r>
                <a:r>
                  <a:rPr lang="zh-CN" altLang="en-US" dirty="0">
                    <a:latin typeface="微软雅黑" panose="020B0503020204020204" charset="-122"/>
                    <a:ea typeface="微软雅黑" panose="020B0503020204020204" charset="-122"/>
                  </a:rPr>
                  <a:t>不是</a:t>
                </a:r>
                <a:r>
                  <a:rPr lang="en-US" altLang="zh-CN" dirty="0">
                    <a:latin typeface="微软雅黑" panose="020B0503020204020204" charset="-122"/>
                    <a:ea typeface="微软雅黑" panose="020B0503020204020204" charset="-122"/>
                  </a:rPr>
                  <a:t>X</a:t>
                </a:r>
                <a:r>
                  <a:rPr lang="zh-CN" altLang="en-US" dirty="0">
                    <a:latin typeface="微软雅黑" panose="020B0503020204020204" charset="-122"/>
                    <a:ea typeface="微软雅黑" panose="020B0503020204020204" charset="-122"/>
                  </a:rPr>
                  <a:t>的后代，</a:t>
                </a:r>
                <a:r>
                  <a:rPr lang="en-US" altLang="zh-CN" dirty="0">
                    <a:latin typeface="微软雅黑" panose="020B0503020204020204" charset="-122"/>
                    <a:ea typeface="微软雅黑" panose="020B0503020204020204" charset="-122"/>
                  </a:rPr>
                  <a:t>W</a:t>
                </a:r>
                <a:r>
                  <a:rPr lang="zh-CN" altLang="en-US" dirty="0">
                    <a:latin typeface="微软雅黑" panose="020B0503020204020204" charset="-122"/>
                    <a:ea typeface="微软雅黑" panose="020B0503020204020204" charset="-122"/>
                  </a:rPr>
                  <a:t>可以将路径</a:t>
                </a:r>
                <a14:m>
                  <m:oMath xmlns:m="http://schemas.openxmlformats.org/officeDocument/2006/math">
                    <m:r>
                      <a:rPr lang="en-US" altLang="zh-CN" i="1" dirty="0" smtClean="0">
                        <a:latin typeface="Cambria Math" panose="02040503050406030204" pitchFamily="18" charset="0"/>
                      </a:rPr>
                      <m:t>𝑋</m:t>
                    </m:r>
                    <m:groupChr>
                      <m:groupChrPr>
                        <m:chr m:val="←"/>
                        <m:pos m:val="top"/>
                        <m:ctrlPr>
                          <a:rPr lang="en-US" altLang="zh-CN" i="1" dirty="0" smtClean="0">
                            <a:latin typeface="Cambria Math" panose="02040503050406030204" pitchFamily="18" charset="0"/>
                          </a:rPr>
                        </m:ctrlPr>
                      </m:groupChrPr>
                      <m:e/>
                    </m:groupCh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𝑍</m:t>
                    </m:r>
                    <m:groupChr>
                      <m:groupChrPr>
                        <m:chr m:val="→"/>
                        <m:pos m:val="top"/>
                        <m:ctrlPr>
                          <a:rPr lang="en-US" altLang="zh-CN" b="0" i="1" dirty="0" smtClean="0">
                            <a:latin typeface="Cambria Math" panose="02040503050406030204" pitchFamily="18" charset="0"/>
                          </a:rPr>
                        </m:ctrlPr>
                      </m:groupChrPr>
                      <m:e/>
                    </m:groupChr>
                    <m:r>
                      <a:rPr lang="en-US" altLang="zh-CN" b="0" i="1" dirty="0" smtClean="0">
                        <a:latin typeface="Cambria Math" panose="02040503050406030204" pitchFamily="18" charset="0"/>
                      </a:rPr>
                      <m:t>𝑊</m:t>
                    </m:r>
                    <m:groupChr>
                      <m:groupChrPr>
                        <m:chr m:val="→"/>
                        <m:pos m:val="top"/>
                        <m:ctrlPr>
                          <a:rPr lang="en-US" altLang="zh-CN" b="0" i="1" dirty="0" smtClean="0">
                            <a:latin typeface="Cambria Math" panose="02040503050406030204" pitchFamily="18" charset="0"/>
                          </a:rPr>
                        </m:ctrlPr>
                      </m:groupChrPr>
                      <m:e/>
                    </m:groupChr>
                    <m:r>
                      <a:rPr lang="en-US" altLang="zh-CN" b="0" i="1" dirty="0" smtClean="0">
                        <a:latin typeface="Cambria Math" panose="02040503050406030204" pitchFamily="18" charset="0"/>
                      </a:rPr>
                      <m:t>𝑌</m:t>
                    </m:r>
                  </m:oMath>
                </a14:m>
                <a:r>
                  <a:rPr lang="zh-CN" altLang="en-US" dirty="0">
                    <a:latin typeface="微软雅黑" panose="020B0503020204020204" charset="-122"/>
                    <a:ea typeface="微软雅黑" panose="020B0503020204020204" charset="-122"/>
                  </a:rPr>
                  <a:t>阻断，因此</a:t>
                </a:r>
                <a:r>
                  <a:rPr lang="en-US" altLang="zh-CN" dirty="0">
                    <a:latin typeface="微软雅黑" panose="020B0503020204020204" charset="-122"/>
                    <a:ea typeface="微软雅黑" panose="020B0503020204020204" charset="-122"/>
                  </a:rPr>
                  <a:t>W</a:t>
                </a:r>
                <a:r>
                  <a:rPr lang="zh-CN" altLang="en-US" dirty="0">
                    <a:latin typeface="微软雅黑" panose="020B0503020204020204" charset="-122"/>
                    <a:ea typeface="微软雅黑" panose="020B0503020204020204" charset="-122"/>
                  </a:rPr>
                  <a:t>满足后门准则。</a:t>
                </a:r>
                <a:endParaRPr lang="zh-CN" altLang="en-US" dirty="0">
                  <a:latin typeface="微软雅黑" panose="020B0503020204020204" charset="-122"/>
                  <a:ea typeface="微软雅黑" panose="020B0503020204020204" charset="-122"/>
                </a:endParaRPr>
              </a:p>
            </p:txBody>
          </p:sp>
        </mc:Choice>
        <mc:Fallback>
          <p:sp>
            <p:nvSpPr>
              <p:cNvPr id="56" name="文本框 55"/>
              <p:cNvSpPr txBox="1">
                <a:spLocks noRot="1" noChangeAspect="1" noMove="1" noResize="1" noEditPoints="1" noAdjustHandles="1" noChangeArrowheads="1" noChangeShapeType="1" noTextEdit="1"/>
              </p:cNvSpPr>
              <p:nvPr/>
            </p:nvSpPr>
            <p:spPr>
              <a:xfrm>
                <a:off x="346185" y="4771513"/>
                <a:ext cx="6873649" cy="1818447"/>
              </a:xfrm>
              <a:prstGeom prst="rect">
                <a:avLst/>
              </a:prstGeom>
              <a:blipFill rotWithShape="1">
                <a:blip r:embed="rId3"/>
                <a:stretch>
                  <a:fillRect l="-2" t="-7" r="8" b="31"/>
                </a:stretch>
              </a:blipFill>
            </p:spPr>
            <p:txBody>
              <a:bodyPr/>
              <a:lstStyle/>
              <a:p>
                <a:r>
                  <a:rPr lang="zh-CN" altLang="en-US">
                    <a:noFill/>
                  </a:rPr>
                  <a:t> </a:t>
                </a:r>
              </a:p>
            </p:txBody>
          </p:sp>
        </mc:Fallback>
      </mc:AlternateContent>
      <p:sp>
        <p:nvSpPr>
          <p:cNvPr id="58" name="椭圆 57"/>
          <p:cNvSpPr/>
          <p:nvPr/>
        </p:nvSpPr>
        <p:spPr>
          <a:xfrm>
            <a:off x="552115" y="1590574"/>
            <a:ext cx="1379882" cy="1237953"/>
          </a:xfrm>
          <a:prstGeom prst="ellipse">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4"/>
          <a:srcRect l="5819" b="-187"/>
          <a:stretch>
            <a:fillRect/>
          </a:stretch>
        </p:blipFill>
        <p:spPr>
          <a:xfrm>
            <a:off x="3910479" y="3987598"/>
            <a:ext cx="8109223" cy="7964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 y="0"/>
            <a:ext cx="5030462" cy="6858000"/>
          </a:xfrm>
          <a:prstGeom prst="rect">
            <a:avLst/>
          </a:prstGeom>
          <a:gradFill flip="none" rotWithShape="1">
            <a:gsLst>
              <a:gs pos="21000">
                <a:srgbClr val="1F87FF"/>
              </a:gs>
              <a:gs pos="98000">
                <a:srgbClr val="002060"/>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4" name="文本框 3"/>
          <p:cNvSpPr txBox="1"/>
          <p:nvPr/>
        </p:nvSpPr>
        <p:spPr>
          <a:xfrm>
            <a:off x="689725" y="460963"/>
            <a:ext cx="32987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prstClr val="white"/>
                </a:solidFill>
                <a:latin typeface="Arial" panose="020B0604020202020204"/>
                <a:ea typeface="微软雅黑" panose="020B0503020204020204" charset="-122"/>
              </a:rPr>
              <a:t>参考书籍</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85429" y="283324"/>
            <a:ext cx="1757363" cy="531902"/>
          </a:xfrm>
          <a:prstGeom prst="rect">
            <a:avLst/>
          </a:prstGeom>
        </p:spPr>
      </p:pic>
      <p:sp>
        <p:nvSpPr>
          <p:cNvPr id="24" name="文本框 23"/>
          <p:cNvSpPr txBox="1"/>
          <p:nvPr/>
        </p:nvSpPr>
        <p:spPr>
          <a:xfrm>
            <a:off x="597686" y="5478655"/>
            <a:ext cx="3835092" cy="87440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b="1" dirty="0">
                <a:solidFill>
                  <a:prstClr val="white"/>
                </a:solidFill>
                <a:latin typeface="微软雅黑" panose="020B0503020204020204" charset="-122"/>
                <a:ea typeface="微软雅黑" panose="020B0503020204020204" charset="-122"/>
              </a:rPr>
              <a:t>《</a:t>
            </a:r>
            <a:r>
              <a:rPr lang="zh-CN" altLang="en-US" sz="1800" dirty="0">
                <a:solidFill>
                  <a:schemeClr val="bg1"/>
                </a:solidFill>
                <a:effectLst/>
                <a:latin typeface="微软雅黑" panose="020B0503020204020204" charset="-122"/>
                <a:ea typeface="微软雅黑" panose="020B0503020204020204" charset="-122"/>
                <a:cs typeface="Times New Roman" panose="02020603050405020304" pitchFamily="18" charset="0"/>
              </a:rPr>
              <a:t>为什么：关于因果关系的新科学</a:t>
            </a:r>
            <a:r>
              <a:rPr lang="en-US" altLang="zh-CN" b="1" dirty="0">
                <a:solidFill>
                  <a:prstClr val="white"/>
                </a:solidFill>
                <a:latin typeface="微软雅黑" panose="020B0503020204020204" charset="-122"/>
                <a:ea typeface="微软雅黑" panose="020B0503020204020204" charset="-122"/>
              </a:rPr>
              <a:t>》</a:t>
            </a:r>
            <a:endParaRPr lang="en-US" altLang="zh-CN" b="1" dirty="0">
              <a:solidFill>
                <a:prstClr val="white"/>
              </a:solidFill>
              <a:latin typeface="微软雅黑" panose="020B0503020204020204" charset="-122"/>
              <a:ea typeface="微软雅黑" panose="020B0503020204020204" charset="-122"/>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rPr>
              <a:t>Judea Pearl , Dana Mackenzie</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endParaRPr>
          </a:p>
        </p:txBody>
      </p:sp>
      <p:grpSp>
        <p:nvGrpSpPr>
          <p:cNvPr id="27" name="组合 26"/>
          <p:cNvGrpSpPr/>
          <p:nvPr/>
        </p:nvGrpSpPr>
        <p:grpSpPr>
          <a:xfrm>
            <a:off x="5111906" y="770606"/>
            <a:ext cx="6926675" cy="5410275"/>
            <a:chOff x="641811" y="1207728"/>
            <a:chExt cx="10220769" cy="5146773"/>
          </a:xfrm>
        </p:grpSpPr>
        <p:sp>
          <p:nvSpPr>
            <p:cNvPr id="28" name="矩形: 圆角 27"/>
            <p:cNvSpPr/>
            <p:nvPr/>
          </p:nvSpPr>
          <p:spPr>
            <a:xfrm flipH="1">
              <a:off x="2144240" y="4936224"/>
              <a:ext cx="7572687" cy="14182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29" name="矩形: 圆角 28"/>
            <p:cNvSpPr/>
            <p:nvPr/>
          </p:nvSpPr>
          <p:spPr>
            <a:xfrm flipH="1">
              <a:off x="2071386" y="1636233"/>
              <a:ext cx="7645543" cy="130537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nvGrpSpPr>
            <p:cNvPr id="30" name="组合 29"/>
            <p:cNvGrpSpPr/>
            <p:nvPr/>
          </p:nvGrpSpPr>
          <p:grpSpPr>
            <a:xfrm>
              <a:off x="2144241" y="3255432"/>
              <a:ext cx="7572687" cy="1398841"/>
              <a:chOff x="2219232" y="3258324"/>
              <a:chExt cx="7428981" cy="1372296"/>
            </a:xfrm>
          </p:grpSpPr>
          <p:sp>
            <p:nvSpPr>
              <p:cNvPr id="39" name="矩形: 圆角 38"/>
              <p:cNvSpPr/>
              <p:nvPr/>
            </p:nvSpPr>
            <p:spPr>
              <a:xfrm>
                <a:off x="2219232" y="3258324"/>
                <a:ext cx="7428981" cy="1372296"/>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40" name="文本框 39"/>
              <p:cNvSpPr txBox="1"/>
              <p:nvPr/>
            </p:nvSpPr>
            <p:spPr>
              <a:xfrm flipH="1">
                <a:off x="2562047" y="3451398"/>
                <a:ext cx="6029611" cy="947861"/>
              </a:xfrm>
              <a:prstGeom prst="rect">
                <a:avLst/>
              </a:prstGeom>
              <a:noFill/>
            </p:spPr>
            <p:txBody>
              <a:bodyPr wrap="square" rtlCol="0">
                <a:spAutoFit/>
              </a:bodyPr>
              <a:lstStyle/>
              <a:p>
                <a:pPr marL="0" marR="0" lvl="0" indent="45720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effectLst/>
                    <a:uLnTx/>
                    <a:uFillTx/>
                    <a:latin typeface="微软雅黑" panose="020B0503020204020204" charset="-122"/>
                    <a:ea typeface="微软雅黑" panose="020B0503020204020204" charset="-122"/>
                  </a:rPr>
                  <a:t>提供了</a:t>
                </a:r>
                <a:r>
                  <a:rPr lang="zh-CN" altLang="en-US" sz="2000" dirty="0">
                    <a:latin typeface="微软雅黑" panose="020B0503020204020204" charset="-122"/>
                    <a:ea typeface="微软雅黑" panose="020B0503020204020204" charset="-122"/>
                  </a:rPr>
                  <a:t>描述</a:t>
                </a:r>
                <a:r>
                  <a:rPr kumimoji="0" lang="zh-CN" altLang="en-US" sz="2000" b="0" i="0" u="none" strike="noStrike" kern="1200" cap="none" spc="0" normalizeH="0" baseline="0" noProof="0" dirty="0">
                    <a:ln>
                      <a:noFill/>
                    </a:ln>
                    <a:effectLst/>
                    <a:uLnTx/>
                    <a:uFillTx/>
                    <a:latin typeface="微软雅黑" panose="020B0503020204020204" charset="-122"/>
                    <a:ea typeface="微软雅黑" panose="020B0503020204020204" charset="-122"/>
                  </a:rPr>
                  <a:t>因果的语言，来描述因果问题，如</a:t>
                </a:r>
                <a:r>
                  <a:rPr kumimoji="0" lang="zh-CN" altLang="en-US" sz="2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rPr>
                  <a:t>因果图</a:t>
                </a:r>
                <a:r>
                  <a:rPr kumimoji="0" lang="zh-CN" altLang="en-US" sz="2000" b="0" i="0" u="none" strike="noStrike" kern="1200" cap="none" spc="0" normalizeH="0" baseline="0" noProof="0" dirty="0">
                    <a:ln>
                      <a:noFill/>
                    </a:ln>
                    <a:effectLst/>
                    <a:uLnTx/>
                    <a:uFillTx/>
                    <a:latin typeface="微软雅黑" panose="020B0503020204020204" charset="-122"/>
                    <a:ea typeface="微软雅黑" panose="020B0503020204020204" charset="-122"/>
                  </a:rPr>
                  <a:t>、</a:t>
                </a:r>
                <a:r>
                  <a:rPr kumimoji="0" lang="en-US" altLang="zh-CN" sz="2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rPr>
                  <a:t>SCM</a:t>
                </a:r>
                <a:r>
                  <a:rPr kumimoji="0" lang="zh-CN" altLang="en-US" sz="2000" b="0" i="0" u="none" strike="noStrike" kern="1200" cap="none" spc="0" normalizeH="0" baseline="0" noProof="0" dirty="0">
                    <a:ln>
                      <a:noFill/>
                    </a:ln>
                    <a:effectLst/>
                    <a:uLnTx/>
                    <a:uFillTx/>
                    <a:latin typeface="微软雅黑" panose="020B0503020204020204" charset="-122"/>
                    <a:ea typeface="微软雅黑" panose="020B0503020204020204" charset="-122"/>
                  </a:rPr>
                  <a:t>、符号语言、方程等。</a:t>
                </a:r>
                <a:endParaRPr kumimoji="0" lang="zh-CN" altLang="en-US" sz="2000" b="0" i="0" u="none" strike="noStrike" kern="1200" cap="none" spc="0" normalizeH="0" baseline="0" noProof="0" dirty="0">
                  <a:ln>
                    <a:noFill/>
                  </a:ln>
                  <a:effectLst/>
                  <a:uLnTx/>
                  <a:uFillTx/>
                  <a:latin typeface="微软雅黑" panose="020B0503020204020204" charset="-122"/>
                  <a:ea typeface="微软雅黑" panose="020B0503020204020204" charset="-122"/>
                </a:endParaRPr>
              </a:p>
            </p:txBody>
          </p:sp>
        </p:grpSp>
        <p:sp>
          <p:nvSpPr>
            <p:cNvPr id="31" name="图形 55"/>
            <p:cNvSpPr/>
            <p:nvPr/>
          </p:nvSpPr>
          <p:spPr>
            <a:xfrm>
              <a:off x="8811730" y="3082469"/>
              <a:ext cx="2050850" cy="688281"/>
            </a:xfrm>
            <a:custGeom>
              <a:avLst/>
              <a:gdLst>
                <a:gd name="connsiteX0" fmla="*/ 0 w 2621415"/>
                <a:gd name="connsiteY0" fmla="*/ 1663039 h 1663038"/>
                <a:gd name="connsiteX1" fmla="*/ 1846019 w 2621415"/>
                <a:gd name="connsiteY1" fmla="*/ 1663039 h 1663038"/>
                <a:gd name="connsiteX2" fmla="*/ 2621415 w 2621415"/>
                <a:gd name="connsiteY2" fmla="*/ 887643 h 1663038"/>
                <a:gd name="connsiteX3" fmla="*/ 2621415 w 2621415"/>
                <a:gd name="connsiteY3" fmla="*/ 0 h 1663038"/>
                <a:gd name="connsiteX4" fmla="*/ 1068486 w 2621415"/>
                <a:gd name="connsiteY4" fmla="*/ 0 h 1663038"/>
                <a:gd name="connsiteX5" fmla="*/ 324448 w 2621415"/>
                <a:gd name="connsiteY5" fmla="*/ 556959 h 1663038"/>
                <a:gd name="connsiteX6" fmla="*/ 0 w 2621415"/>
                <a:gd name="connsiteY6" fmla="*/ 1663039 h 166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1415" h="1663038">
                  <a:moveTo>
                    <a:pt x="0" y="1663039"/>
                  </a:moveTo>
                  <a:lnTo>
                    <a:pt x="1846019" y="1663039"/>
                  </a:lnTo>
                  <a:cubicBezTo>
                    <a:pt x="2274162" y="1663039"/>
                    <a:pt x="2621415" y="1315964"/>
                    <a:pt x="2621415" y="887643"/>
                  </a:cubicBezTo>
                  <a:lnTo>
                    <a:pt x="2621415" y="0"/>
                  </a:lnTo>
                  <a:lnTo>
                    <a:pt x="1068486" y="0"/>
                  </a:lnTo>
                  <a:cubicBezTo>
                    <a:pt x="724261" y="0"/>
                    <a:pt x="421372" y="226810"/>
                    <a:pt x="324448" y="556959"/>
                  </a:cubicBezTo>
                  <a:lnTo>
                    <a:pt x="0" y="1663039"/>
                  </a:lnTo>
                  <a:close/>
                </a:path>
              </a:pathLst>
            </a:custGeom>
            <a:gradFill flip="none" rotWithShape="1">
              <a:gsLst>
                <a:gs pos="0">
                  <a:srgbClr val="DFB69F"/>
                </a:gs>
                <a:gs pos="100000">
                  <a:srgbClr val="CA865F"/>
                </a:gs>
              </a:gsLst>
              <a:lin ang="5400000" scaled="1"/>
              <a:tileRect/>
            </a:gradFill>
            <a:ln>
              <a:noFill/>
            </a:ln>
            <a:effectLst>
              <a:outerShdw blurRad="711200" dist="165100" dir="12960000" sx="96000" sy="96000" algn="bl" rotWithShape="0">
                <a:srgbClr val="B9A799"/>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32" name="文本框 31"/>
            <p:cNvSpPr txBox="1"/>
            <p:nvPr/>
          </p:nvSpPr>
          <p:spPr>
            <a:xfrm flipH="1">
              <a:off x="3077105" y="1952215"/>
              <a:ext cx="6130164" cy="6734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dirty="0">
                  <a:latin typeface="微软雅黑" panose="020B0503020204020204" charset="-122"/>
                  <a:ea typeface="微软雅黑" panose="020B0503020204020204" charset="-122"/>
                </a:rPr>
                <a:t>思维胜于数据 ：</a:t>
              </a:r>
              <a:r>
                <a:rPr lang="zh-CN" altLang="en-US" sz="2000" dirty="0">
                  <a:latin typeface="微软雅黑" panose="020B0503020204020204" charset="-122"/>
                  <a:ea typeface="微软雅黑" panose="020B0503020204020204" charset="-122"/>
                </a:rPr>
                <a:t>统计学关注总结数据，而因果推断关注于解释数据。</a:t>
              </a:r>
              <a:endParaRPr lang="zh-CN" altLang="en-US" sz="2000" dirty="0">
                <a:latin typeface="微软雅黑" panose="020B0503020204020204" charset="-122"/>
                <a:ea typeface="微软雅黑" panose="020B0503020204020204" charset="-122"/>
              </a:endParaRPr>
            </a:p>
          </p:txBody>
        </p:sp>
        <p:sp>
          <p:nvSpPr>
            <p:cNvPr id="33" name="图形 55"/>
            <p:cNvSpPr/>
            <p:nvPr/>
          </p:nvSpPr>
          <p:spPr>
            <a:xfrm flipH="1">
              <a:off x="735324" y="1207728"/>
              <a:ext cx="2062507" cy="1056498"/>
            </a:xfrm>
            <a:custGeom>
              <a:avLst/>
              <a:gdLst>
                <a:gd name="connsiteX0" fmla="*/ 0 w 2621415"/>
                <a:gd name="connsiteY0" fmla="*/ 1663039 h 1663038"/>
                <a:gd name="connsiteX1" fmla="*/ 1846019 w 2621415"/>
                <a:gd name="connsiteY1" fmla="*/ 1663039 h 1663038"/>
                <a:gd name="connsiteX2" fmla="*/ 2621415 w 2621415"/>
                <a:gd name="connsiteY2" fmla="*/ 887643 h 1663038"/>
                <a:gd name="connsiteX3" fmla="*/ 2621415 w 2621415"/>
                <a:gd name="connsiteY3" fmla="*/ 0 h 1663038"/>
                <a:gd name="connsiteX4" fmla="*/ 1068486 w 2621415"/>
                <a:gd name="connsiteY4" fmla="*/ 0 h 1663038"/>
                <a:gd name="connsiteX5" fmla="*/ 324448 w 2621415"/>
                <a:gd name="connsiteY5" fmla="*/ 556959 h 1663038"/>
                <a:gd name="connsiteX6" fmla="*/ 0 w 2621415"/>
                <a:gd name="connsiteY6" fmla="*/ 1663039 h 166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1415" h="1663038">
                  <a:moveTo>
                    <a:pt x="0" y="1663039"/>
                  </a:moveTo>
                  <a:lnTo>
                    <a:pt x="1846019" y="1663039"/>
                  </a:lnTo>
                  <a:cubicBezTo>
                    <a:pt x="2274162" y="1663039"/>
                    <a:pt x="2621415" y="1315964"/>
                    <a:pt x="2621415" y="887643"/>
                  </a:cubicBezTo>
                  <a:lnTo>
                    <a:pt x="2621415" y="0"/>
                  </a:lnTo>
                  <a:lnTo>
                    <a:pt x="1068486" y="0"/>
                  </a:lnTo>
                  <a:cubicBezTo>
                    <a:pt x="724261" y="0"/>
                    <a:pt x="421372" y="226810"/>
                    <a:pt x="324448" y="556959"/>
                  </a:cubicBezTo>
                  <a:lnTo>
                    <a:pt x="0" y="1663039"/>
                  </a:lnTo>
                  <a:close/>
                </a:path>
              </a:pathLst>
            </a:custGeom>
            <a:gradFill>
              <a:gsLst>
                <a:gs pos="0">
                  <a:schemeClr val="accent1"/>
                </a:gs>
                <a:gs pos="98000">
                  <a:schemeClr val="accent1">
                    <a:lumMod val="50000"/>
                  </a:schemeClr>
                </a:gs>
              </a:gsLst>
              <a:lin ang="5400000" scaled="1"/>
            </a:gradFill>
            <a:ln>
              <a:noFill/>
            </a:ln>
            <a:effectLst>
              <a:outerShdw blurRad="342900" dist="165100" dir="18900000" sx="96000" sy="96000" algn="bl" rotWithShape="0">
                <a:schemeClr val="accent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Roboto"/>
                <a:ea typeface="思源黑体 CN Regular"/>
                <a:cs typeface="+mn-cs"/>
              </a:endParaRPr>
            </a:p>
          </p:txBody>
        </p:sp>
        <p:sp>
          <p:nvSpPr>
            <p:cNvPr id="34" name="文本框 33"/>
            <p:cNvSpPr txBox="1"/>
            <p:nvPr/>
          </p:nvSpPr>
          <p:spPr>
            <a:xfrm flipH="1">
              <a:off x="2913842" y="5162264"/>
              <a:ext cx="6369094" cy="966196"/>
            </a:xfrm>
            <a:prstGeom prst="rect">
              <a:avLst/>
            </a:prstGeom>
            <a:noFill/>
          </p:spPr>
          <p:txBody>
            <a:bodyPr wrap="square" rtlCol="0">
              <a:spAutoFit/>
            </a:bodyPr>
            <a:lstStyle/>
            <a:p>
              <a:pPr marL="0" marR="0" lvl="0" indent="45720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47393A"/>
                  </a:solidFill>
                  <a:effectLst/>
                  <a:uLnTx/>
                  <a:uFillTx/>
                  <a:latin typeface="微软雅黑" panose="020B0503020204020204" charset="-122"/>
                  <a:ea typeface="微软雅黑" panose="020B0503020204020204" charset="-122"/>
                </a:rPr>
                <a:t>解释了如何在</a:t>
              </a:r>
              <a:r>
                <a:rPr kumimoji="0" lang="zh-CN" altLang="en-US" sz="2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rPr>
                <a:t>不实际实施干预</a:t>
              </a:r>
              <a:r>
                <a:rPr kumimoji="0" lang="zh-CN" altLang="en-US" sz="2000" b="0" i="0" u="none" strike="noStrike" kern="1200" cap="none" spc="0" normalizeH="0" baseline="0" noProof="0" dirty="0">
                  <a:ln>
                    <a:noFill/>
                  </a:ln>
                  <a:solidFill>
                    <a:srgbClr val="47393A"/>
                  </a:solidFill>
                  <a:effectLst/>
                  <a:uLnTx/>
                  <a:uFillTx/>
                  <a:latin typeface="微软雅黑" panose="020B0503020204020204" charset="-122"/>
                  <a:ea typeface="微软雅黑" panose="020B0503020204020204" charset="-122"/>
                </a:rPr>
                <a:t>的情况下预测干预的效果，即解决“反事实”问题。</a:t>
              </a:r>
              <a:endParaRPr kumimoji="0" lang="zh-CN" altLang="en-US" sz="2000" b="0" i="0" u="none" strike="noStrike" kern="1200" cap="none" spc="0" normalizeH="0" baseline="0" noProof="0" dirty="0">
                <a:ln>
                  <a:noFill/>
                </a:ln>
                <a:solidFill>
                  <a:srgbClr val="47393A"/>
                </a:solidFill>
                <a:effectLst/>
                <a:uLnTx/>
                <a:uFillTx/>
                <a:latin typeface="微软雅黑" panose="020B0503020204020204" charset="-122"/>
                <a:ea typeface="微软雅黑" panose="020B0503020204020204" charset="-122"/>
              </a:endParaRPr>
            </a:p>
          </p:txBody>
        </p:sp>
        <p:sp>
          <p:nvSpPr>
            <p:cNvPr id="35" name="图形 55"/>
            <p:cNvSpPr/>
            <p:nvPr/>
          </p:nvSpPr>
          <p:spPr>
            <a:xfrm flipH="1">
              <a:off x="987496" y="4851081"/>
              <a:ext cx="1810334" cy="627104"/>
            </a:xfrm>
            <a:custGeom>
              <a:avLst/>
              <a:gdLst>
                <a:gd name="connsiteX0" fmla="*/ 0 w 2621415"/>
                <a:gd name="connsiteY0" fmla="*/ 1663039 h 1663038"/>
                <a:gd name="connsiteX1" fmla="*/ 1846019 w 2621415"/>
                <a:gd name="connsiteY1" fmla="*/ 1663039 h 1663038"/>
                <a:gd name="connsiteX2" fmla="*/ 2621415 w 2621415"/>
                <a:gd name="connsiteY2" fmla="*/ 887643 h 1663038"/>
                <a:gd name="connsiteX3" fmla="*/ 2621415 w 2621415"/>
                <a:gd name="connsiteY3" fmla="*/ 0 h 1663038"/>
                <a:gd name="connsiteX4" fmla="*/ 1068486 w 2621415"/>
                <a:gd name="connsiteY4" fmla="*/ 0 h 1663038"/>
                <a:gd name="connsiteX5" fmla="*/ 324448 w 2621415"/>
                <a:gd name="connsiteY5" fmla="*/ 556959 h 1663038"/>
                <a:gd name="connsiteX6" fmla="*/ 0 w 2621415"/>
                <a:gd name="connsiteY6" fmla="*/ 1663039 h 166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1415" h="1663038">
                  <a:moveTo>
                    <a:pt x="0" y="1663039"/>
                  </a:moveTo>
                  <a:lnTo>
                    <a:pt x="1846019" y="1663039"/>
                  </a:lnTo>
                  <a:cubicBezTo>
                    <a:pt x="2274162" y="1663039"/>
                    <a:pt x="2621415" y="1315964"/>
                    <a:pt x="2621415" y="887643"/>
                  </a:cubicBezTo>
                  <a:lnTo>
                    <a:pt x="2621415" y="0"/>
                  </a:lnTo>
                  <a:lnTo>
                    <a:pt x="1068486" y="0"/>
                  </a:lnTo>
                  <a:cubicBezTo>
                    <a:pt x="724261" y="0"/>
                    <a:pt x="421372" y="226810"/>
                    <a:pt x="324448" y="556959"/>
                  </a:cubicBezTo>
                  <a:lnTo>
                    <a:pt x="0" y="1663039"/>
                  </a:lnTo>
                  <a:close/>
                </a:path>
              </a:pathLst>
            </a:custGeom>
            <a:gradFill flip="none" rotWithShape="1">
              <a:gsLst>
                <a:gs pos="0">
                  <a:srgbClr val="EFC49C"/>
                </a:gs>
                <a:gs pos="100000">
                  <a:schemeClr val="accent4"/>
                </a:gs>
              </a:gsLst>
              <a:lin ang="5400000" scaled="1"/>
              <a:tileRect/>
            </a:gradFill>
            <a:ln>
              <a:noFill/>
            </a:ln>
            <a:effectLst>
              <a:outerShdw blurRad="342900" dist="165100" dir="18900000" sx="96000" sy="96000" algn="bl" rotWithShape="0">
                <a:srgbClr val="EFC49C">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36" name="文本框 35"/>
            <p:cNvSpPr txBox="1"/>
            <p:nvPr/>
          </p:nvSpPr>
          <p:spPr>
            <a:xfrm>
              <a:off x="641811" y="1334105"/>
              <a:ext cx="2115620" cy="7905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rPr>
                <a:t>核心</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rPr>
                <a:t>思想</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endParaRPr>
            </a:p>
          </p:txBody>
        </p:sp>
      </p:grpSp>
      <p:sp>
        <p:nvSpPr>
          <p:cNvPr id="43" name="文本框 42"/>
          <p:cNvSpPr txBox="1"/>
          <p:nvPr/>
        </p:nvSpPr>
        <p:spPr>
          <a:xfrm>
            <a:off x="10968047" y="2923147"/>
            <a:ext cx="954108" cy="40011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prstClr val="white"/>
                </a:solidFill>
                <a:latin typeface="微软雅黑" panose="020B0503020204020204" charset="-122"/>
                <a:ea typeface="微软雅黑" panose="020B0503020204020204" charset="-122"/>
              </a:rPr>
              <a:t>贡献一</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endParaRPr>
          </a:p>
        </p:txBody>
      </p:sp>
      <p:sp>
        <p:nvSpPr>
          <p:cNvPr id="46" name="文本框 45"/>
          <p:cNvSpPr txBox="1"/>
          <p:nvPr/>
        </p:nvSpPr>
        <p:spPr>
          <a:xfrm>
            <a:off x="5412826" y="4727549"/>
            <a:ext cx="954108" cy="40011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prstClr val="white"/>
                </a:solidFill>
                <a:latin typeface="微软雅黑" panose="020B0503020204020204" charset="-122"/>
                <a:ea typeface="微软雅黑" panose="020B0503020204020204" charset="-122"/>
              </a:rPr>
              <a:t>贡献二</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2"/>
          <a:stretch>
            <a:fillRect/>
          </a:stretch>
        </p:blipFill>
        <p:spPr>
          <a:xfrm>
            <a:off x="1138251" y="1125767"/>
            <a:ext cx="2835405" cy="42032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1" name="文本框 110"/>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如何实现因果推断</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a:t>
            </a: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前门调整</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112" name="组合 111" hidden="1"/>
          <p:cNvGrpSpPr/>
          <p:nvPr/>
        </p:nvGrpSpPr>
        <p:grpSpPr>
          <a:xfrm>
            <a:off x="766764" y="1521102"/>
            <a:ext cx="10658474" cy="4407719"/>
            <a:chOff x="3032566" y="1361440"/>
            <a:chExt cx="8464109" cy="4967738"/>
          </a:xfrm>
        </p:grpSpPr>
        <p:cxnSp>
          <p:nvCxnSpPr>
            <p:cNvPr id="113" name="直接连接符 112"/>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mc:AlternateContent xmlns:mc="http://schemas.openxmlformats.org/markup-compatibility/2006">
        <mc:Choice xmlns:a14="http://schemas.microsoft.com/office/drawing/2010/main" Requires="a14">
          <p:sp>
            <p:nvSpPr>
              <p:cNvPr id="11" name="文本框 10"/>
              <p:cNvSpPr txBox="1"/>
              <p:nvPr/>
            </p:nvSpPr>
            <p:spPr>
              <a:xfrm>
                <a:off x="689725" y="1644131"/>
                <a:ext cx="10651598" cy="1795748"/>
              </a:xfrm>
              <a:prstGeom prst="rect">
                <a:avLst/>
              </a:prstGeom>
              <a:noFill/>
            </p:spPr>
            <p:txBody>
              <a:bodyPr wrap="square">
                <a:spAutoFit/>
              </a:bodyPr>
              <a:lstStyle/>
              <a:p>
                <a:pPr indent="457200">
                  <a:lnSpc>
                    <a:spcPts val="3400"/>
                  </a:lnSpc>
                </a:pPr>
                <a:r>
                  <a:rPr lang="zh-CN" altLang="en-US" sz="2000" dirty="0">
                    <a:latin typeface="微软雅黑" panose="020B0503020204020204" charset="-122"/>
                    <a:ea typeface="微软雅黑" panose="020B0503020204020204" charset="-122"/>
                  </a:rPr>
                  <a:t>如果 </a:t>
                </a:r>
                <a:r>
                  <a:rPr lang="en-US" altLang="zh-CN" sz="2000" dirty="0">
                    <a:latin typeface="微软雅黑" panose="020B0503020204020204" charset="-122"/>
                    <a:ea typeface="微软雅黑" panose="020B0503020204020204" charset="-122"/>
                  </a:rPr>
                  <a:t>Z </a:t>
                </a:r>
                <a:r>
                  <a:rPr lang="zh-CN" altLang="en-US" sz="2000" dirty="0">
                    <a:latin typeface="微软雅黑" panose="020B0503020204020204" charset="-122"/>
                    <a:ea typeface="微软雅黑" panose="020B0503020204020204" charset="-122"/>
                  </a:rPr>
                  <a:t>满足关于有序变量 </a:t>
                </a:r>
                <a:r>
                  <a:rPr lang="en-US" altLang="zh-CN" sz="2000" dirty="0">
                    <a:latin typeface="微软雅黑" panose="020B0503020204020204" charset="-122"/>
                    <a:ea typeface="微软雅黑" panose="020B0503020204020204" charset="-122"/>
                  </a:rPr>
                  <a:t>(X,Y) </a:t>
                </a:r>
                <a:r>
                  <a:rPr lang="zh-CN" altLang="en-US" sz="2000" dirty="0">
                    <a:latin typeface="微软雅黑" panose="020B0503020204020204" charset="-122"/>
                    <a:ea typeface="微软雅黑" panose="020B0503020204020204" charset="-122"/>
                  </a:rPr>
                  <a:t>的前门准则，并且如果 </a:t>
                </a:r>
                <a:r>
                  <a:rPr lang="en-US" altLang="zh-CN" sz="2000" dirty="0">
                    <a:latin typeface="微软雅黑" panose="020B0503020204020204" charset="-122"/>
                    <a:ea typeface="微软雅黑" panose="020B0503020204020204" charset="-122"/>
                  </a:rPr>
                  <a:t>P(</a:t>
                </a:r>
                <a:r>
                  <a:rPr lang="en-US" altLang="zh-CN" sz="2000" dirty="0" err="1">
                    <a:latin typeface="微软雅黑" panose="020B0503020204020204" charset="-122"/>
                    <a:ea typeface="微软雅黑" panose="020B0503020204020204" charset="-122"/>
                  </a:rPr>
                  <a:t>x,z</a:t>
                </a:r>
                <a:r>
                  <a:rPr lang="en-US" altLang="zh-CN" sz="2000" dirty="0">
                    <a:latin typeface="微软雅黑" panose="020B0503020204020204" charset="-122"/>
                    <a:ea typeface="微软雅黑" panose="020B0503020204020204" charset="-122"/>
                  </a:rPr>
                  <a:t>)&gt;0</a:t>
                </a:r>
                <a:r>
                  <a:rPr lang="zh-CN" altLang="en-US" sz="2000" dirty="0">
                    <a:latin typeface="微软雅黑" panose="020B0503020204020204" charset="-122"/>
                    <a:ea typeface="微软雅黑" panose="020B0503020204020204" charset="-122"/>
                  </a:rPr>
                  <a:t> ，那么 </a:t>
                </a:r>
                <a:r>
                  <a:rPr lang="en-US" altLang="zh-CN" sz="2000" dirty="0">
                    <a:latin typeface="微软雅黑" panose="020B0503020204020204" charset="-122"/>
                    <a:ea typeface="微软雅黑" panose="020B0503020204020204" charset="-122"/>
                  </a:rPr>
                  <a:t>X </a:t>
                </a:r>
                <a:r>
                  <a:rPr lang="zh-CN" altLang="en-US" sz="2000" dirty="0">
                    <a:latin typeface="微软雅黑" panose="020B0503020204020204" charset="-122"/>
                    <a:ea typeface="微软雅黑" panose="020B0503020204020204" charset="-122"/>
                  </a:rPr>
                  <a:t>对于 </a:t>
                </a:r>
                <a:r>
                  <a:rPr lang="en-US" altLang="zh-CN" sz="2000" dirty="0">
                    <a:latin typeface="微软雅黑" panose="020B0503020204020204" charset="-122"/>
                    <a:ea typeface="微软雅黑" panose="020B0503020204020204" charset="-122"/>
                  </a:rPr>
                  <a:t>Y </a:t>
                </a:r>
                <a:r>
                  <a:rPr lang="zh-CN" altLang="en-US" sz="2000" dirty="0">
                    <a:latin typeface="微软雅黑" panose="020B0503020204020204" charset="-122"/>
                    <a:ea typeface="微软雅黑" panose="020B0503020204020204" charset="-122"/>
                  </a:rPr>
                  <a:t>的因果关系就可以被如下的公式估计：</a:t>
                </a:r>
                <a:endParaRPr lang="en-US" altLang="zh-CN" sz="2400" dirty="0">
                  <a:latin typeface="微软雅黑" panose="020B0503020204020204" charset="-122"/>
                  <a:ea typeface="微软雅黑" panose="020B0503020204020204" charset="-122"/>
                </a:endParaRPr>
              </a:p>
              <a:p>
                <a:pPr>
                  <a:lnSpc>
                    <a:spcPts val="3400"/>
                  </a:lnSpc>
                </a:pPr>
                <a:r>
                  <a:rPr lang="en-US" altLang="zh-CN" sz="2400" b="1" dirty="0">
                    <a:solidFill>
                      <a:srgbClr val="C00000"/>
                    </a:solidFill>
                  </a:rPr>
                  <a:t>	 </a:t>
                </a:r>
                <a14:m>
                  <m:oMath xmlns:m="http://schemas.openxmlformats.org/officeDocument/2006/math">
                    <m:r>
                      <a:rPr lang="en-US" altLang="zh-CN" sz="2400" b="1" i="1">
                        <a:solidFill>
                          <a:srgbClr val="C00000"/>
                        </a:solidFill>
                        <a:latin typeface="Cambria Math" panose="02040503050406030204" pitchFamily="18" charset="0"/>
                      </a:rPr>
                      <m:t>𝑷</m:t>
                    </m:r>
                    <m:r>
                      <a:rPr lang="en-US" altLang="zh-CN" sz="2400" b="1" i="1">
                        <a:solidFill>
                          <a:srgbClr val="C00000"/>
                        </a:solidFill>
                        <a:latin typeface="Cambria Math" panose="02040503050406030204" pitchFamily="18" charset="0"/>
                      </a:rPr>
                      <m:t> </m:t>
                    </m:r>
                    <m:d>
                      <m:dPr>
                        <m:endChr m:val="|"/>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𝒀</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𝒚</m:t>
                        </m:r>
                      </m:e>
                    </m:d>
                    <m:r>
                      <a:rPr lang="en-US" altLang="zh-CN" sz="2400" b="1" i="1">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𝒅𝒐</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𝑿</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𝒙</m:t>
                    </m:r>
                    <m:r>
                      <a:rPr lang="en-US" altLang="zh-CN" sz="2400" b="1" i="1">
                        <a:solidFill>
                          <a:srgbClr val="C00000"/>
                        </a:solidFill>
                        <a:latin typeface="Cambria Math" panose="02040503050406030204" pitchFamily="18" charset="0"/>
                      </a:rPr>
                      <m:t>))</m:t>
                    </m:r>
                  </m:oMath>
                </a14:m>
                <a:r>
                  <a:rPr lang="en-US" altLang="zh-CN" sz="2400" b="1" dirty="0">
                    <a:solidFill>
                      <a:srgbClr val="C00000"/>
                    </a:solidFill>
                  </a:rPr>
                  <a:t> =</a:t>
                </a:r>
                <a:endParaRPr lang="en-US" altLang="zh-CN" sz="2400" b="1" dirty="0">
                  <a:solidFill>
                    <a:srgbClr val="C00000"/>
                  </a:solidFill>
                </a:endParaRPr>
              </a:p>
              <a:p>
                <a:pPr algn="r">
                  <a:lnSpc>
                    <a:spcPts val="3400"/>
                  </a:lnSpc>
                </a:pPr>
                <a:r>
                  <a:rPr lang="en-US" altLang="zh-CN" sz="2400" b="1" dirty="0">
                    <a:solidFill>
                      <a:srgbClr val="C00000"/>
                    </a:solidFill>
                  </a:rPr>
                  <a:t> </a:t>
                </a:r>
                <a14:m>
                  <m:oMath xmlns:m="http://schemas.openxmlformats.org/officeDocument/2006/math">
                    <m:nary>
                      <m:naryPr>
                        <m:chr m:val="∑"/>
                        <m:supHide m:val="on"/>
                        <m:ctrlPr>
                          <a:rPr lang="en-US" altLang="zh-CN" sz="2400" b="1" i="1">
                            <a:solidFill>
                              <a:srgbClr val="C00000"/>
                            </a:solidFill>
                            <a:latin typeface="Cambria Math" panose="02040503050406030204" pitchFamily="18" charset="0"/>
                          </a:rPr>
                        </m:ctrlPr>
                      </m:naryPr>
                      <m:sub>
                        <m:r>
                          <m:rPr>
                            <m:brk m:alnAt="7"/>
                          </m:rPr>
                          <a:rPr lang="en-US" altLang="zh-CN" sz="2400" b="1" i="1">
                            <a:solidFill>
                              <a:srgbClr val="C00000"/>
                            </a:solidFill>
                            <a:latin typeface="Cambria Math" panose="02040503050406030204" pitchFamily="18" charset="0"/>
                          </a:rPr>
                          <m:t>𝒛</m:t>
                        </m:r>
                      </m:sub>
                      <m:sup/>
                      <m:e>
                        <m:r>
                          <a:rPr lang="en-US" altLang="zh-CN" sz="2400" b="1" i="1">
                            <a:solidFill>
                              <a:srgbClr val="C00000"/>
                            </a:solidFill>
                            <a:latin typeface="Cambria Math" panose="02040503050406030204" pitchFamily="18" charset="0"/>
                          </a:rPr>
                          <m:t>𝑷</m:t>
                        </m:r>
                        <m:r>
                          <a:rPr lang="en-US" altLang="zh-CN" sz="2400" b="1" i="1">
                            <a:solidFill>
                              <a:srgbClr val="C00000"/>
                            </a:solidFill>
                            <a:latin typeface="Cambria Math" panose="02040503050406030204" pitchFamily="18" charset="0"/>
                          </a:rPr>
                          <m:t> </m:t>
                        </m:r>
                        <m:d>
                          <m:dPr>
                            <m:endChr m:val="|"/>
                            <m:ctrlPr>
                              <a:rPr lang="en-US" altLang="zh-CN" sz="2400" b="1" i="1">
                                <a:solidFill>
                                  <a:srgbClr val="C00000"/>
                                </a:solidFill>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𝒁</m:t>
                            </m:r>
                            <m:r>
                              <a:rPr lang="en-US" altLang="zh-CN" sz="2400" b="1" i="1">
                                <a:solidFill>
                                  <a:srgbClr val="C00000"/>
                                </a:solidFill>
                                <a:latin typeface="Cambria Math" panose="02040503050406030204" pitchFamily="18" charset="0"/>
                              </a:rPr>
                              <m:t>=</m:t>
                            </m:r>
                            <m:r>
                              <m:rPr>
                                <m:sty m:val="p"/>
                              </m:rPr>
                              <a:rPr lang="en-US" altLang="zh-CN" sz="2400" b="1" i="1">
                                <a:solidFill>
                                  <a:srgbClr val="C00000"/>
                                </a:solidFill>
                                <a:latin typeface="Cambria Math" panose="02040503050406030204" pitchFamily="18" charset="0"/>
                              </a:rPr>
                              <m:t>z</m:t>
                            </m:r>
                          </m:e>
                        </m:d>
                        <m:r>
                          <a:rPr lang="en-US" altLang="zh-CN" sz="2400" b="1" i="1">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𝑿</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𝒙</m:t>
                        </m:r>
                        <m:r>
                          <a:rPr lang="en-US" altLang="zh-CN" sz="2400" b="1" i="1">
                            <a:solidFill>
                              <a:srgbClr val="C00000"/>
                            </a:solidFill>
                            <a:latin typeface="Cambria Math" panose="02040503050406030204" pitchFamily="18" charset="0"/>
                          </a:rPr>
                          <m:t>)</m:t>
                        </m:r>
                        <m:nary>
                          <m:naryPr>
                            <m:chr m:val="∑"/>
                            <m:limLoc m:val="subSup"/>
                            <m:supHide m:val="on"/>
                            <m:ctrlPr>
                              <a:rPr lang="en-US" altLang="zh-CN" sz="2400" b="1" i="1" smtClean="0">
                                <a:solidFill>
                                  <a:srgbClr val="C00000"/>
                                </a:solidFill>
                                <a:latin typeface="Cambria Math" panose="02040503050406030204" pitchFamily="18" charset="0"/>
                              </a:rPr>
                            </m:ctrlPr>
                          </m:naryPr>
                          <m:sub>
                            <m:r>
                              <m:rPr>
                                <m:brk m:alnAt="9"/>
                              </m:rPr>
                              <a:rPr lang="en-US" altLang="zh-CN" sz="2400" b="1" i="1" smtClean="0">
                                <a:solidFill>
                                  <a:srgbClr val="C00000"/>
                                </a:solidFill>
                                <a:latin typeface="Cambria Math" panose="02040503050406030204" pitchFamily="18" charset="0"/>
                              </a:rPr>
                              <m:t>𝒙</m:t>
                            </m:r>
                            <m:r>
                              <a:rPr lang="en-US" altLang="zh-CN" sz="2400" b="1" i="1" smtClean="0">
                                <a:solidFill>
                                  <a:srgbClr val="C00000"/>
                                </a:solidFill>
                                <a:latin typeface="Cambria Math" panose="02040503050406030204" pitchFamily="18" charset="0"/>
                              </a:rPr>
                              <m:t>′</m:t>
                            </m:r>
                          </m:sub>
                          <m:sup/>
                          <m:e>
                            <m:r>
                              <a:rPr lang="en-US" altLang="zh-CN" sz="2400" b="1" i="1" smtClean="0">
                                <a:solidFill>
                                  <a:srgbClr val="C00000"/>
                                </a:solidFill>
                                <a:latin typeface="Cambria Math" panose="02040503050406030204" pitchFamily="18" charset="0"/>
                              </a:rPr>
                              <m:t>𝑷</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𝒀</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𝒚</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𝑿</m:t>
                            </m:r>
                            <m:r>
                              <a:rPr lang="en-US" altLang="zh-CN" sz="2400" b="1" i="1" smtClean="0">
                                <a:solidFill>
                                  <a:srgbClr val="C00000"/>
                                </a:solidFill>
                                <a:latin typeface="Cambria Math" panose="02040503050406030204" pitchFamily="18" charset="0"/>
                              </a:rPr>
                              <m:t>=</m:t>
                            </m:r>
                            <m:r>
                              <m:rPr>
                                <m:sty m:val="p"/>
                              </m:rPr>
                              <a:rPr lang="en-US" altLang="zh-CN" sz="2400" b="1" i="1">
                                <a:solidFill>
                                  <a:srgbClr val="C00000"/>
                                </a:solidFill>
                                <a:latin typeface="Cambria Math" panose="02040503050406030204" pitchFamily="18" charset="0"/>
                              </a:rPr>
                              <m:t>x</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𝒁</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𝒛</m:t>
                            </m:r>
                            <m:r>
                              <a:rPr lang="en-US" altLang="zh-CN" sz="2400" b="1" i="1" smtClean="0">
                                <a:solidFill>
                                  <a:srgbClr val="C00000"/>
                                </a:solidFill>
                                <a:latin typeface="Cambria Math" panose="02040503050406030204" pitchFamily="18" charset="0"/>
                              </a:rPr>
                              <m:t>)</m:t>
                            </m:r>
                          </m:e>
                        </m:nary>
                        <m:r>
                          <m:rPr>
                            <m:nor/>
                          </m:rPr>
                          <a:rPr lang="en-US" altLang="zh-CN" sz="2400" b="1" i="1" dirty="0">
                            <a:solidFill>
                              <a:srgbClr val="C00000"/>
                            </a:solidFill>
                            <a:latin typeface="Cambria Math" panose="02040503050406030204" pitchFamily="18" charset="0"/>
                          </a:rPr>
                          <m:t>P</m:t>
                        </m:r>
                        <m:r>
                          <a:rPr lang="en-US" altLang="zh-CN" sz="2400" b="1" i="1">
                            <a:solidFill>
                              <a:srgbClr val="C00000"/>
                            </a:solidFill>
                            <a:latin typeface="Cambria Math" panose="02040503050406030204" pitchFamily="18" charset="0"/>
                          </a:rPr>
                          <m:t> </m:t>
                        </m:r>
                        <m:r>
                          <a:rPr lang="en-US" altLang="zh-CN" sz="2400" b="1" i="1" baseline="-25000">
                            <a:solidFill>
                              <a:srgbClr val="C00000"/>
                            </a:solidFill>
                            <a:latin typeface="Cambria Math" panose="02040503050406030204" pitchFamily="18" charset="0"/>
                          </a:rPr>
                          <m:t> </m:t>
                        </m:r>
                        <m:r>
                          <m:rPr>
                            <m:nor/>
                          </m:rPr>
                          <a:rPr lang="en-US" altLang="zh-CN" sz="2400" b="1" dirty="0">
                            <a:solidFill>
                              <a:srgbClr val="C00000"/>
                            </a:solidFill>
                            <a:latin typeface="Cambria Math" panose="02040503050406030204" pitchFamily="18" charset="0"/>
                          </a:rPr>
                          <m:t>(</m:t>
                        </m:r>
                        <m:r>
                          <m:rPr>
                            <m:nor/>
                          </m:rPr>
                          <a:rPr lang="en-US" altLang="zh-CN" sz="2400" b="1" i="1" dirty="0" smtClean="0">
                            <a:solidFill>
                              <a:srgbClr val="C00000"/>
                            </a:solidFill>
                            <a:latin typeface="Cambria Math" panose="02040503050406030204" pitchFamily="18" charset="0"/>
                          </a:rPr>
                          <m:t>X</m:t>
                        </m:r>
                        <m:r>
                          <m:rPr>
                            <m:nor/>
                          </m:rPr>
                          <a:rPr lang="en-US" altLang="zh-CN" sz="2400" b="1" i="1" dirty="0">
                            <a:solidFill>
                              <a:srgbClr val="C00000"/>
                            </a:solidFill>
                            <a:latin typeface="Cambria Math" panose="02040503050406030204" pitchFamily="18" charset="0"/>
                          </a:rPr>
                          <m:t>=</m:t>
                        </m:r>
                        <m:r>
                          <m:rPr>
                            <m:nor/>
                          </m:rPr>
                          <a:rPr lang="en-US" altLang="zh-CN" sz="2400" b="1" i="0" dirty="0" smtClean="0">
                            <a:solidFill>
                              <a:srgbClr val="C00000"/>
                            </a:solidFill>
                            <a:latin typeface="Cambria Math" panose="02040503050406030204" pitchFamily="18" charset="0"/>
                          </a:rPr>
                          <m:t>x</m:t>
                        </m:r>
                        <m:r>
                          <m:rPr>
                            <m:nor/>
                          </m:rPr>
                          <a:rPr lang="en-US" altLang="zh-CN" sz="2400" b="1" i="0" dirty="0" smtClean="0">
                            <a:solidFill>
                              <a:srgbClr val="C00000"/>
                            </a:solidFill>
                            <a:latin typeface="Cambria Math" panose="02040503050406030204" pitchFamily="18" charset="0"/>
                          </a:rPr>
                          <m:t>′)</m:t>
                        </m:r>
                      </m:e>
                    </m:nary>
                  </m:oMath>
                </a14:m>
                <a:r>
                  <a:rPr lang="en-US" altLang="zh-CN" sz="1800" b="0" dirty="0"/>
                  <a:t> </a:t>
                </a:r>
                <a:endParaRPr lang="en-US" altLang="zh-CN" sz="1800" b="0" dirty="0"/>
              </a:p>
            </p:txBody>
          </p:sp>
        </mc:Choice>
        <mc:Fallback>
          <p:sp>
            <p:nvSpPr>
              <p:cNvPr id="11" name="文本框 10"/>
              <p:cNvSpPr txBox="1">
                <a:spLocks noRot="1" noChangeAspect="1" noMove="1" noResize="1" noEditPoints="1" noAdjustHandles="1" noChangeArrowheads="1" noChangeShapeType="1" noTextEdit="1"/>
              </p:cNvSpPr>
              <p:nvPr/>
            </p:nvSpPr>
            <p:spPr>
              <a:xfrm>
                <a:off x="689725" y="1644131"/>
                <a:ext cx="10651598" cy="1795748"/>
              </a:xfrm>
              <a:prstGeom prst="rect">
                <a:avLst/>
              </a:prstGeom>
              <a:blipFill rotWithShape="1">
                <a:blip r:embed="rId2"/>
                <a:stretch>
                  <a:fillRect l="-1" t="-6" r="2" b="-2117"/>
                </a:stretch>
              </a:blipFill>
            </p:spPr>
            <p:txBody>
              <a:bodyPr/>
              <a:lstStyle/>
              <a:p>
                <a:r>
                  <a:rPr lang="zh-CN" altLang="en-US">
                    <a:noFill/>
                  </a:rPr>
                  <a:t> </a:t>
                </a:r>
              </a:p>
            </p:txBody>
          </p:sp>
        </mc:Fallback>
      </mc:AlternateContent>
      <p:sp>
        <p:nvSpPr>
          <p:cNvPr id="43" name="文本框 42"/>
          <p:cNvSpPr txBox="1"/>
          <p:nvPr/>
        </p:nvSpPr>
        <p:spPr>
          <a:xfrm>
            <a:off x="7148753" y="3747289"/>
            <a:ext cx="4870949" cy="2120902"/>
          </a:xfrm>
          <a:prstGeom prst="rect">
            <a:avLst/>
          </a:prstGeom>
          <a:noFill/>
        </p:spPr>
        <p:txBody>
          <a:bodyPr wrap="square">
            <a:spAutoFit/>
          </a:bodyPr>
          <a:lstStyle/>
          <a:p>
            <a:pPr>
              <a:lnSpc>
                <a:spcPct val="150000"/>
              </a:lnSpc>
            </a:pPr>
            <a:r>
              <a:rPr lang="zh-CN" altLang="en-US" b="1" dirty="0">
                <a:latin typeface="微软雅黑" panose="020B0503020204020204" charset="-122"/>
                <a:ea typeface="微软雅黑" panose="020B0503020204020204" charset="-122"/>
              </a:rPr>
              <a:t>前门准则，</a:t>
            </a:r>
            <a:r>
              <a:rPr lang="zh-CN" altLang="en-US" dirty="0">
                <a:latin typeface="微软雅黑" panose="020B0503020204020204" charset="-122"/>
                <a:ea typeface="微软雅黑" panose="020B0503020204020204" charset="-122"/>
              </a:rPr>
              <a:t>如果变量 </a:t>
            </a:r>
            <a:r>
              <a:rPr lang="en-US" altLang="zh-CN" dirty="0">
                <a:latin typeface="微软雅黑" panose="020B0503020204020204" charset="-122"/>
                <a:ea typeface="微软雅黑" panose="020B0503020204020204" charset="-122"/>
              </a:rPr>
              <a:t>Z </a:t>
            </a:r>
            <a:r>
              <a:rPr lang="zh-CN" altLang="en-US" dirty="0">
                <a:latin typeface="微软雅黑" panose="020B0503020204020204" charset="-122"/>
                <a:ea typeface="微软雅黑" panose="020B0503020204020204" charset="-122"/>
              </a:rPr>
              <a:t>满足：</a:t>
            </a:r>
            <a:endParaRPr lang="zh-CN" altLang="en-US"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  阻断了所有 </a:t>
            </a:r>
            <a:r>
              <a:rPr lang="en-US" altLang="zh-CN" dirty="0">
                <a:latin typeface="微软雅黑" panose="020B0503020204020204" charset="-122"/>
                <a:ea typeface="微软雅黑" panose="020B0503020204020204" charset="-122"/>
              </a:rPr>
              <a:t>X </a:t>
            </a:r>
            <a:r>
              <a:rPr lang="zh-CN" altLang="en-US" dirty="0">
                <a:latin typeface="微软雅黑" panose="020B0503020204020204" charset="-122"/>
                <a:ea typeface="微软雅黑" panose="020B0503020204020204" charset="-122"/>
              </a:rPr>
              <a:t>到 </a:t>
            </a:r>
            <a:r>
              <a:rPr lang="en-US" altLang="zh-CN" dirty="0">
                <a:latin typeface="微软雅黑" panose="020B0503020204020204" charset="-122"/>
                <a:ea typeface="微软雅黑" panose="020B0503020204020204" charset="-122"/>
              </a:rPr>
              <a:t>Y </a:t>
            </a:r>
            <a:r>
              <a:rPr lang="zh-CN" altLang="en-US" dirty="0">
                <a:latin typeface="微软雅黑" panose="020B0503020204020204" charset="-122"/>
                <a:ea typeface="微软雅黑" panose="020B0503020204020204" charset="-122"/>
              </a:rPr>
              <a:t>之间的路径；</a:t>
            </a:r>
            <a:endParaRPr lang="zh-CN" altLang="en-US"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Z </a:t>
            </a:r>
            <a:r>
              <a:rPr lang="zh-CN" altLang="en-US" dirty="0">
                <a:latin typeface="微软雅黑" panose="020B0503020204020204" charset="-122"/>
                <a:ea typeface="微软雅黑" panose="020B0503020204020204" charset="-122"/>
              </a:rPr>
              <a:t>到 </a:t>
            </a:r>
            <a:r>
              <a:rPr lang="en-US" altLang="zh-CN" dirty="0">
                <a:latin typeface="微软雅黑" panose="020B0503020204020204" charset="-122"/>
                <a:ea typeface="微软雅黑" panose="020B0503020204020204" charset="-122"/>
              </a:rPr>
              <a:t>X </a:t>
            </a:r>
            <a:r>
              <a:rPr lang="zh-CN" altLang="en-US" dirty="0">
                <a:latin typeface="微软雅黑" panose="020B0503020204020204" charset="-122"/>
                <a:ea typeface="微软雅黑" panose="020B0503020204020204" charset="-122"/>
              </a:rPr>
              <a:t>之间没有后门路径；</a:t>
            </a:r>
            <a:endParaRPr lang="zh-CN" altLang="en-US"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rPr>
              <a:t>3</a:t>
            </a:r>
            <a:r>
              <a:rPr lang="zh-CN" altLang="en-US"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Z </a:t>
            </a:r>
            <a:r>
              <a:rPr lang="zh-CN" altLang="en-US" dirty="0">
                <a:latin typeface="微软雅黑" panose="020B0503020204020204" charset="-122"/>
                <a:ea typeface="微软雅黑" panose="020B0503020204020204" charset="-122"/>
              </a:rPr>
              <a:t>到 </a:t>
            </a:r>
            <a:r>
              <a:rPr lang="en-US" altLang="zh-CN" dirty="0">
                <a:latin typeface="微软雅黑" panose="020B0503020204020204" charset="-122"/>
                <a:ea typeface="微软雅黑" panose="020B0503020204020204" charset="-122"/>
              </a:rPr>
              <a:t>Y </a:t>
            </a:r>
            <a:r>
              <a:rPr lang="zh-CN" altLang="en-US" dirty="0">
                <a:latin typeface="微软雅黑" panose="020B0503020204020204" charset="-122"/>
                <a:ea typeface="微软雅黑" panose="020B0503020204020204" charset="-122"/>
              </a:rPr>
              <a:t>之间所有的后门路径都被 </a:t>
            </a:r>
            <a:r>
              <a:rPr lang="en-US" altLang="zh-CN" dirty="0">
                <a:latin typeface="微软雅黑" panose="020B0503020204020204" charset="-122"/>
                <a:ea typeface="微软雅黑" panose="020B0503020204020204" charset="-122"/>
              </a:rPr>
              <a:t>X </a:t>
            </a:r>
            <a:r>
              <a:rPr lang="zh-CN" altLang="en-US" dirty="0">
                <a:latin typeface="微软雅黑" panose="020B0503020204020204" charset="-122"/>
                <a:ea typeface="微软雅黑" panose="020B0503020204020204" charset="-122"/>
              </a:rPr>
              <a:t>阻断，</a:t>
            </a:r>
            <a:endParaRPr lang="zh-CN" altLang="en-US" dirty="0">
              <a:latin typeface="微软雅黑" panose="020B0503020204020204" charset="-122"/>
              <a:ea typeface="微软雅黑" panose="020B0503020204020204" charset="-122"/>
            </a:endParaRPr>
          </a:p>
          <a:p>
            <a:pPr>
              <a:lnSpc>
                <a:spcPct val="150000"/>
              </a:lnSpc>
            </a:pPr>
            <a:r>
              <a:rPr lang="zh-CN" altLang="en-US" dirty="0">
                <a:latin typeface="微软雅黑" panose="020B0503020204020204" charset="-122"/>
                <a:ea typeface="微软雅黑" panose="020B0503020204020204" charset="-122"/>
              </a:rPr>
              <a:t>那么我们称 </a:t>
            </a:r>
            <a:r>
              <a:rPr lang="en-US" altLang="zh-CN" dirty="0">
                <a:latin typeface="微软雅黑" panose="020B0503020204020204" charset="-122"/>
                <a:ea typeface="微软雅黑" panose="020B0503020204020204" charset="-122"/>
              </a:rPr>
              <a:t>Z </a:t>
            </a:r>
            <a:r>
              <a:rPr lang="zh-CN" altLang="en-US" dirty="0">
                <a:latin typeface="微软雅黑" panose="020B0503020204020204" charset="-122"/>
                <a:ea typeface="微软雅黑" panose="020B0503020204020204" charset="-122"/>
              </a:rPr>
              <a:t>满足有序变量</a:t>
            </a:r>
            <a:r>
              <a:rPr lang="en-US" altLang="zh-CN" dirty="0">
                <a:latin typeface="微软雅黑" panose="020B0503020204020204" charset="-122"/>
                <a:ea typeface="微软雅黑" panose="020B0503020204020204" charset="-122"/>
              </a:rPr>
              <a:t>(X ,Y)</a:t>
            </a:r>
            <a:r>
              <a:rPr lang="zh-CN" altLang="en-US" dirty="0">
                <a:latin typeface="微软雅黑" panose="020B0503020204020204" charset="-122"/>
                <a:ea typeface="微软雅黑" panose="020B0503020204020204" charset="-122"/>
              </a:rPr>
              <a:t>的前门准则。</a:t>
            </a:r>
            <a:endParaRPr lang="en-US" altLang="zh-CN" dirty="0">
              <a:latin typeface="微软雅黑" panose="020B0503020204020204" charset="-122"/>
              <a:ea typeface="微软雅黑" panose="020B0503020204020204" charset="-122"/>
            </a:endParaRPr>
          </a:p>
        </p:txBody>
      </p:sp>
      <p:grpSp>
        <p:nvGrpSpPr>
          <p:cNvPr id="58" name="组合 57"/>
          <p:cNvGrpSpPr/>
          <p:nvPr/>
        </p:nvGrpSpPr>
        <p:grpSpPr>
          <a:xfrm>
            <a:off x="1306100" y="3787596"/>
            <a:ext cx="5551216" cy="2040287"/>
            <a:chOff x="364178" y="3483923"/>
            <a:chExt cx="5551216" cy="2040287"/>
          </a:xfrm>
        </p:grpSpPr>
        <p:grpSp>
          <p:nvGrpSpPr>
            <p:cNvPr id="48" name="组合 47"/>
            <p:cNvGrpSpPr/>
            <p:nvPr/>
          </p:nvGrpSpPr>
          <p:grpSpPr>
            <a:xfrm>
              <a:off x="372192" y="3903590"/>
              <a:ext cx="5543202" cy="1614698"/>
              <a:chOff x="1529202" y="3956827"/>
              <a:chExt cx="5543202" cy="1614698"/>
            </a:xfrm>
          </p:grpSpPr>
          <p:grpSp>
            <p:nvGrpSpPr>
              <p:cNvPr id="5" name="组合 4"/>
              <p:cNvGrpSpPr/>
              <p:nvPr/>
            </p:nvGrpSpPr>
            <p:grpSpPr>
              <a:xfrm>
                <a:off x="1529202" y="3956827"/>
                <a:ext cx="5543202" cy="1614698"/>
                <a:chOff x="4649218" y="4736281"/>
                <a:chExt cx="5543202" cy="1614698"/>
              </a:xfrm>
            </p:grpSpPr>
            <p:sp>
              <p:nvSpPr>
                <p:cNvPr id="6" name="矩形 5"/>
                <p:cNvSpPr/>
                <p:nvPr/>
              </p:nvSpPr>
              <p:spPr>
                <a:xfrm>
                  <a:off x="6513319" y="4736281"/>
                  <a:ext cx="1663690" cy="50772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吸烟基因</a:t>
                  </a:r>
                  <a:endParaRPr lang="zh-CN" altLang="en-US" dirty="0">
                    <a:solidFill>
                      <a:schemeClr val="tx1"/>
                    </a:solidFill>
                    <a:latin typeface="微软雅黑" panose="020B0503020204020204" charset="-122"/>
                    <a:ea typeface="微软雅黑" panose="020B0503020204020204" charset="-122"/>
                  </a:endParaRPr>
                </a:p>
              </p:txBody>
            </p:sp>
            <p:sp>
              <p:nvSpPr>
                <p:cNvPr id="9" name="矩形 8"/>
                <p:cNvSpPr/>
                <p:nvPr/>
              </p:nvSpPr>
              <p:spPr>
                <a:xfrm>
                  <a:off x="4649218" y="5852192"/>
                  <a:ext cx="1262770" cy="49878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吸烟</a:t>
                  </a:r>
                  <a:endParaRPr lang="zh-CN" altLang="en-US" dirty="0">
                    <a:solidFill>
                      <a:schemeClr val="tx1"/>
                    </a:solidFill>
                    <a:latin typeface="微软雅黑" panose="020B0503020204020204" charset="-122"/>
                    <a:ea typeface="微软雅黑" panose="020B0503020204020204" charset="-122"/>
                  </a:endParaRPr>
                </a:p>
              </p:txBody>
            </p:sp>
            <p:sp>
              <p:nvSpPr>
                <p:cNvPr id="10" name="矩形 9"/>
                <p:cNvSpPr/>
                <p:nvPr/>
              </p:nvSpPr>
              <p:spPr>
                <a:xfrm>
                  <a:off x="8967056" y="5855913"/>
                  <a:ext cx="1225364" cy="47576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癌症</a:t>
                  </a:r>
                  <a:endParaRPr lang="zh-CN" altLang="en-US" dirty="0">
                    <a:solidFill>
                      <a:schemeClr val="tx1"/>
                    </a:solidFill>
                    <a:latin typeface="微软雅黑" panose="020B0503020204020204" charset="-122"/>
                    <a:ea typeface="微软雅黑" panose="020B0503020204020204" charset="-122"/>
                  </a:endParaRPr>
                </a:p>
              </p:txBody>
            </p:sp>
            <p:cxnSp>
              <p:nvCxnSpPr>
                <p:cNvPr id="12" name="直接箭头连接符 11"/>
                <p:cNvCxnSpPr>
                  <a:stCxn id="6" idx="1"/>
                  <a:endCxn id="9" idx="0"/>
                </p:cNvCxnSpPr>
                <p:nvPr/>
              </p:nvCxnSpPr>
              <p:spPr>
                <a:xfrm flipH="1">
                  <a:off x="5280603" y="4990143"/>
                  <a:ext cx="1232716" cy="862049"/>
                </a:xfrm>
                <a:prstGeom prst="straightConnector1">
                  <a:avLst/>
                </a:prstGeom>
                <a:ln w="38100">
                  <a:solidFill>
                    <a:srgbClr val="C00000"/>
                  </a:solidFill>
                  <a:prstDash val="sysDash"/>
                  <a:tailEnd type="triangle"/>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a:stCxn id="6" idx="3"/>
                  <a:endCxn id="10" idx="0"/>
                </p:cNvCxnSpPr>
                <p:nvPr/>
              </p:nvCxnSpPr>
              <p:spPr>
                <a:xfrm>
                  <a:off x="8177009" y="4990143"/>
                  <a:ext cx="1402729" cy="865770"/>
                </a:xfrm>
                <a:prstGeom prst="straightConnector1">
                  <a:avLst/>
                </a:prstGeom>
                <a:ln w="38100">
                  <a:solidFill>
                    <a:srgbClr val="C00000"/>
                  </a:solidFill>
                  <a:prstDash val="sysDash"/>
                  <a:tailEnd type="triangle"/>
                </a:ln>
              </p:spPr>
              <p:style>
                <a:lnRef idx="3">
                  <a:schemeClr val="accent2"/>
                </a:lnRef>
                <a:fillRef idx="0">
                  <a:schemeClr val="accent2"/>
                </a:fillRef>
                <a:effectRef idx="2">
                  <a:schemeClr val="accent2"/>
                </a:effectRef>
                <a:fontRef idx="minor">
                  <a:schemeClr val="tx1"/>
                </a:fontRef>
              </p:style>
            </p:cxnSp>
          </p:grpSp>
          <p:sp>
            <p:nvSpPr>
              <p:cNvPr id="37" name="矩形 36"/>
              <p:cNvSpPr/>
              <p:nvPr/>
            </p:nvSpPr>
            <p:spPr>
              <a:xfrm>
                <a:off x="3482764" y="5060477"/>
                <a:ext cx="1663690" cy="50772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焦油沉积</a:t>
                </a:r>
                <a:endParaRPr lang="zh-CN" altLang="en-US" dirty="0">
                  <a:solidFill>
                    <a:schemeClr val="tx1"/>
                  </a:solidFill>
                  <a:latin typeface="微软雅黑" panose="020B0503020204020204" charset="-122"/>
                  <a:ea typeface="微软雅黑" panose="020B0503020204020204" charset="-122"/>
                </a:endParaRPr>
              </a:p>
            </p:txBody>
          </p:sp>
          <p:cxnSp>
            <p:nvCxnSpPr>
              <p:cNvPr id="42" name="直接箭头连接符 41"/>
              <p:cNvCxnSpPr>
                <a:stCxn id="9" idx="3"/>
                <a:endCxn id="37" idx="1"/>
              </p:cNvCxnSpPr>
              <p:nvPr/>
            </p:nvCxnSpPr>
            <p:spPr>
              <a:xfrm flipV="1">
                <a:off x="2791972" y="5314339"/>
                <a:ext cx="690792" cy="7793"/>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6" name="直接箭头连接符 45"/>
              <p:cNvCxnSpPr/>
              <p:nvPr/>
            </p:nvCxnSpPr>
            <p:spPr>
              <a:xfrm flipV="1">
                <a:off x="5146454" y="5322865"/>
                <a:ext cx="690792" cy="7793"/>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grpSp>
        <p:sp>
          <p:nvSpPr>
            <p:cNvPr id="52" name="文本框 51"/>
            <p:cNvSpPr txBox="1"/>
            <p:nvPr/>
          </p:nvSpPr>
          <p:spPr>
            <a:xfrm>
              <a:off x="2890951" y="3483923"/>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endParaRPr lang="zh-CN" altLang="en-US" sz="2400" b="1" dirty="0">
                <a:latin typeface="Times New Roman" panose="02020603050405020304" pitchFamily="18" charset="0"/>
                <a:cs typeface="Times New Roman" panose="02020603050405020304" pitchFamily="18" charset="0"/>
              </a:endParaRPr>
            </a:p>
          </p:txBody>
        </p:sp>
        <p:sp>
          <p:nvSpPr>
            <p:cNvPr id="53" name="文本框 52"/>
            <p:cNvSpPr txBox="1"/>
            <p:nvPr/>
          </p:nvSpPr>
          <p:spPr>
            <a:xfrm>
              <a:off x="364178" y="5049142"/>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54" name="文本框 53"/>
            <p:cNvSpPr txBox="1"/>
            <p:nvPr/>
          </p:nvSpPr>
          <p:spPr>
            <a:xfrm>
              <a:off x="2373315" y="5062545"/>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55" name="文本框 54"/>
            <p:cNvSpPr txBox="1"/>
            <p:nvPr/>
          </p:nvSpPr>
          <p:spPr>
            <a:xfrm>
              <a:off x="4707470" y="5021404"/>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grpSp>
      <p:sp>
        <p:nvSpPr>
          <p:cNvPr id="59" name="椭圆 58"/>
          <p:cNvSpPr/>
          <p:nvPr/>
        </p:nvSpPr>
        <p:spPr>
          <a:xfrm>
            <a:off x="3346674" y="3659340"/>
            <a:ext cx="1379882" cy="1237953"/>
          </a:xfrm>
          <a:prstGeom prst="ellipse">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61" name="文本框 60"/>
              <p:cNvSpPr txBox="1"/>
              <p:nvPr/>
            </p:nvSpPr>
            <p:spPr>
              <a:xfrm>
                <a:off x="689725" y="6233471"/>
                <a:ext cx="6096000" cy="369332"/>
              </a:xfrm>
              <a:prstGeom prst="rect">
                <a:avLst/>
              </a:prstGeom>
              <a:noFill/>
            </p:spPr>
            <p:txBody>
              <a:bodyPr wrap="square">
                <a:spAutoFit/>
              </a:bodyPr>
              <a:lstStyle/>
              <a:p>
                <a14:m>
                  <m:oMath xmlns:m="http://schemas.openxmlformats.org/officeDocument/2006/math">
                    <m:r>
                      <a:rPr lang="en-US" altLang="zh-CN" sz="1800" b="1" i="1" smtClean="0">
                        <a:solidFill>
                          <a:schemeClr val="tx1"/>
                        </a:solidFill>
                        <a:latin typeface="Cambria Math" panose="02040503050406030204" pitchFamily="18" charset="0"/>
                      </a:rPr>
                      <m:t>𝑷</m:t>
                    </m:r>
                    <m:r>
                      <a:rPr lang="en-US" altLang="zh-CN" sz="1800" b="1" i="1" smtClean="0">
                        <a:solidFill>
                          <a:schemeClr val="tx1"/>
                        </a:solidFill>
                        <a:latin typeface="Cambria Math" panose="02040503050406030204" pitchFamily="18" charset="0"/>
                      </a:rPr>
                      <m:t> </m:t>
                    </m:r>
                    <m:d>
                      <m:dPr>
                        <m:endChr m:val="|"/>
                        <m:ctrlPr>
                          <a:rPr lang="en-US" altLang="zh-CN" sz="1800" b="1" i="1" smtClean="0">
                            <a:solidFill>
                              <a:schemeClr val="tx1"/>
                            </a:solidFill>
                            <a:latin typeface="Cambria Math" panose="02040503050406030204" pitchFamily="18" charset="0"/>
                          </a:rPr>
                        </m:ctrlPr>
                      </m:dPr>
                      <m:e>
                        <m:r>
                          <a:rPr lang="en-US" altLang="zh-CN" sz="1800" b="1" i="1" smtClean="0">
                            <a:solidFill>
                              <a:schemeClr val="tx1"/>
                            </a:solidFill>
                            <a:latin typeface="Cambria Math" panose="02040503050406030204" pitchFamily="18" charset="0"/>
                          </a:rPr>
                          <m:t>𝒁</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𝒁</m:t>
                        </m:r>
                      </m:e>
                    </m:d>
                    <m:r>
                      <a:rPr lang="en-US" altLang="zh-CN" sz="1800" b="1" i="1" smtClean="0">
                        <a:solidFill>
                          <a:schemeClr val="tx1"/>
                        </a:solidFill>
                        <a:latin typeface="Cambria Math" panose="02040503050406030204" pitchFamily="18" charset="0"/>
                      </a:rPr>
                      <m:t> </m:t>
                    </m:r>
                    <m:r>
                      <a:rPr lang="en-US" altLang="zh-CN" sz="1800" b="1" i="1">
                        <a:solidFill>
                          <a:schemeClr val="tx1"/>
                        </a:solidFill>
                        <a:latin typeface="Cambria Math" panose="02040503050406030204" pitchFamily="18" charset="0"/>
                      </a:rPr>
                      <m:t>𝒅𝒐</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𝑿</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𝒙</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𝑷</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𝒁</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𝒛</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𝑿</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𝒙</m:t>
                    </m:r>
                    <m:r>
                      <a:rPr lang="en-US" altLang="zh-CN" sz="1800" b="1" i="1" smtClean="0">
                        <a:solidFill>
                          <a:schemeClr val="tx1"/>
                        </a:solidFill>
                        <a:latin typeface="Cambria Math" panose="02040503050406030204" pitchFamily="18" charset="0"/>
                      </a:rPr>
                      <m:t>)</m:t>
                    </m:r>
                  </m:oMath>
                </a14:m>
                <a:r>
                  <a:rPr lang="en-US" altLang="zh-CN" sz="1800" b="1" dirty="0">
                    <a:solidFill>
                      <a:schemeClr val="tx1"/>
                    </a:solidFill>
                  </a:rPr>
                  <a:t> </a:t>
                </a:r>
                <a:endParaRPr lang="zh-CN" altLang="en-US" dirty="0">
                  <a:solidFill>
                    <a:schemeClr val="tx1"/>
                  </a:solidFill>
                </a:endParaRPr>
              </a:p>
            </p:txBody>
          </p:sp>
        </mc:Choice>
        <mc:Fallback>
          <p:sp>
            <p:nvSpPr>
              <p:cNvPr id="61" name="文本框 60"/>
              <p:cNvSpPr txBox="1">
                <a:spLocks noRot="1" noChangeAspect="1" noMove="1" noResize="1" noEditPoints="1" noAdjustHandles="1" noChangeArrowheads="1" noChangeShapeType="1" noTextEdit="1"/>
              </p:cNvSpPr>
              <p:nvPr/>
            </p:nvSpPr>
            <p:spPr>
              <a:xfrm>
                <a:off x="689725" y="6233471"/>
                <a:ext cx="6096000" cy="369332"/>
              </a:xfrm>
              <a:prstGeom prst="rect">
                <a:avLst/>
              </a:prstGeom>
              <a:blipFill rotWithShape="1">
                <a:blip r:embed="rId3"/>
                <a:stretch>
                  <a:fillRect l="-2" t="-84" r="2" b="20"/>
                </a:stretch>
              </a:blipFill>
            </p:spPr>
            <p:txBody>
              <a:bodyPr/>
              <a:lstStyle/>
              <a:p>
                <a:r>
                  <a:rPr lang="zh-CN" altLang="en-US">
                    <a:noFill/>
                  </a:rPr>
                  <a:t> </a:t>
                </a:r>
              </a:p>
            </p:txBody>
          </p:sp>
        </mc:Fallback>
      </mc:AlternateContent>
      <p:sp>
        <p:nvSpPr>
          <p:cNvPr id="62" name="箭头: 下 61"/>
          <p:cNvSpPr/>
          <p:nvPr/>
        </p:nvSpPr>
        <p:spPr>
          <a:xfrm>
            <a:off x="2810565" y="5839686"/>
            <a:ext cx="255932" cy="356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箭头: 下 62"/>
          <p:cNvSpPr/>
          <p:nvPr/>
        </p:nvSpPr>
        <p:spPr>
          <a:xfrm>
            <a:off x="5290626" y="5786742"/>
            <a:ext cx="255932" cy="356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64" name="文本框 63"/>
              <p:cNvSpPr txBox="1"/>
              <p:nvPr/>
            </p:nvSpPr>
            <p:spPr>
              <a:xfrm>
                <a:off x="4650601" y="6094971"/>
                <a:ext cx="6096000" cy="76302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𝑷</m:t>
                      </m:r>
                      <m:r>
                        <a:rPr lang="en-US" altLang="zh-CN" b="1" i="1">
                          <a:latin typeface="Cambria Math" panose="02040503050406030204" pitchFamily="18" charset="0"/>
                        </a:rPr>
                        <m:t> </m:t>
                      </m:r>
                      <m:d>
                        <m:dPr>
                          <m:endChr m:val="|"/>
                          <m:ctrlPr>
                            <a:rPr lang="en-US" altLang="zh-CN" b="1" i="1">
                              <a:latin typeface="Cambria Math" panose="02040503050406030204" pitchFamily="18" charset="0"/>
                            </a:rPr>
                          </m:ctrlPr>
                        </m:dPr>
                        <m:e>
                          <m:r>
                            <a:rPr lang="en-US" altLang="zh-CN" b="1" i="1">
                              <a:latin typeface="Cambria Math" panose="02040503050406030204" pitchFamily="18" charset="0"/>
                            </a:rPr>
                            <m:t>𝒀</m:t>
                          </m:r>
                          <m:r>
                            <a:rPr lang="en-US" altLang="zh-CN" b="1" i="1">
                              <a:latin typeface="Cambria Math" panose="02040503050406030204" pitchFamily="18" charset="0"/>
                            </a:rPr>
                            <m:t>=</m:t>
                          </m:r>
                          <m:r>
                            <a:rPr lang="en-US" altLang="zh-CN" b="1" i="1">
                              <a:latin typeface="Cambria Math" panose="02040503050406030204" pitchFamily="18" charset="0"/>
                            </a:rPr>
                            <m:t>𝒚</m:t>
                          </m:r>
                        </m:e>
                      </m:d>
                      <m:r>
                        <a:rPr lang="en-US" altLang="zh-CN" b="1" i="1">
                          <a:latin typeface="Cambria Math" panose="02040503050406030204" pitchFamily="18" charset="0"/>
                        </a:rPr>
                        <m:t> </m:t>
                      </m:r>
                      <m:r>
                        <a:rPr lang="en-US" altLang="zh-CN" b="1" i="1">
                          <a:latin typeface="Cambria Math" panose="02040503050406030204" pitchFamily="18" charset="0"/>
                        </a:rPr>
                        <m:t>𝒅𝒐</m:t>
                      </m:r>
                      <m:r>
                        <a:rPr lang="en-US" altLang="zh-CN" b="1" i="1">
                          <a:latin typeface="Cambria Math" panose="02040503050406030204" pitchFamily="18" charset="0"/>
                        </a:rPr>
                        <m:t>(</m:t>
                      </m:r>
                      <m:r>
                        <a:rPr lang="en-US" altLang="zh-CN" b="1" i="1">
                          <a:latin typeface="Cambria Math" panose="02040503050406030204" pitchFamily="18" charset="0"/>
                        </a:rPr>
                        <m:t>𝒁</m:t>
                      </m:r>
                      <m:r>
                        <a:rPr lang="en-US" altLang="zh-CN" b="1" i="1">
                          <a:latin typeface="Cambria Math" panose="02040503050406030204" pitchFamily="18" charset="0"/>
                        </a:rPr>
                        <m:t>=</m:t>
                      </m:r>
                      <m:r>
                        <a:rPr lang="en-US" altLang="zh-CN" b="1" i="1">
                          <a:latin typeface="Cambria Math" panose="02040503050406030204" pitchFamily="18" charset="0"/>
                        </a:rPr>
                        <m:t>𝒛</m:t>
                      </m:r>
                      <m:r>
                        <a:rPr lang="en-US" altLang="zh-CN" b="1" i="1">
                          <a:latin typeface="Cambria Math" panose="02040503050406030204" pitchFamily="18" charset="0"/>
                        </a:rPr>
                        <m:t>))=</m:t>
                      </m:r>
                      <m:nary>
                        <m:naryPr>
                          <m:chr m:val="∑"/>
                          <m:supHide m:val="on"/>
                          <m:ctrlPr>
                            <a:rPr lang="en-US" altLang="zh-CN" b="1" i="1">
                              <a:latin typeface="Cambria Math" panose="02040503050406030204" pitchFamily="18" charset="0"/>
                            </a:rPr>
                          </m:ctrlPr>
                        </m:naryPr>
                        <m:sub>
                          <m:r>
                            <m:rPr>
                              <m:brk m:alnAt="7"/>
                            </m:rPr>
                            <a:rPr lang="en-US" altLang="zh-CN" b="1" i="1">
                              <a:latin typeface="Cambria Math" panose="02040503050406030204" pitchFamily="18" charset="0"/>
                            </a:rPr>
                            <m:t>𝑧</m:t>
                          </m:r>
                        </m:sub>
                        <m:sup/>
                        <m:e>
                          <m:r>
                            <a:rPr lang="en-US" altLang="zh-CN" b="1" i="1">
                              <a:latin typeface="Cambria Math" panose="02040503050406030204" pitchFamily="18" charset="0"/>
                            </a:rPr>
                            <m:t>𝑃</m:t>
                          </m:r>
                          <m:r>
                            <a:rPr lang="en-US" altLang="zh-CN" b="1" i="1">
                              <a:latin typeface="Cambria Math" panose="02040503050406030204" pitchFamily="18" charset="0"/>
                            </a:rPr>
                            <m:t> </m:t>
                          </m:r>
                          <m:d>
                            <m:dPr>
                              <m:endChr m:val="|"/>
                              <m:ctrlPr>
                                <a:rPr lang="en-US" altLang="zh-CN" b="1" i="1">
                                  <a:latin typeface="Cambria Math" panose="02040503050406030204" pitchFamily="18" charset="0"/>
                                </a:rPr>
                              </m:ctrlPr>
                            </m:dPr>
                            <m:e>
                              <m:r>
                                <a:rPr lang="en-US" altLang="zh-CN" b="1" i="1">
                                  <a:latin typeface="Cambria Math" panose="02040503050406030204" pitchFamily="18" charset="0"/>
                                </a:rPr>
                                <m:t>𝑌</m:t>
                              </m:r>
                              <m:r>
                                <a:rPr lang="en-US" altLang="zh-CN" b="1" i="1">
                                  <a:latin typeface="Cambria Math" panose="02040503050406030204" pitchFamily="18" charset="0"/>
                                </a:rPr>
                                <m:t>=</m:t>
                              </m:r>
                              <m:r>
                                <a:rPr lang="en-US" altLang="zh-CN" b="1" i="1">
                                  <a:latin typeface="Cambria Math" panose="02040503050406030204" pitchFamily="18" charset="0"/>
                                </a:rPr>
                                <m:t>𝑦</m:t>
                              </m:r>
                              <m:r>
                                <a:rPr lang="en-US" altLang="zh-CN" b="1" i="1">
                                  <a:latin typeface="Cambria Math" panose="02040503050406030204" pitchFamily="18" charset="0"/>
                                </a:rPr>
                                <m:t> </m:t>
                              </m:r>
                            </m:e>
                          </m:d>
                          <m:r>
                            <a:rPr lang="en-US" altLang="zh-CN" b="1" i="1">
                              <a:latin typeface="Cambria Math" panose="02040503050406030204" pitchFamily="18" charset="0"/>
                            </a:rPr>
                            <m:t> </m:t>
                          </m:r>
                          <m:r>
                            <a:rPr lang="en-US" altLang="zh-CN" b="1" i="1">
                              <a:latin typeface="Cambria Math" panose="02040503050406030204" pitchFamily="18" charset="0"/>
                            </a:rPr>
                            <m:t>𝑋</m:t>
                          </m:r>
                          <m:r>
                            <a:rPr lang="en-US" altLang="zh-CN" b="1" i="1">
                              <a:latin typeface="Cambria Math" panose="02040503050406030204" pitchFamily="18" charset="0"/>
                            </a:rPr>
                            <m:t>=</m:t>
                          </m:r>
                          <m:r>
                            <a:rPr lang="en-US" altLang="zh-CN" b="1" i="1">
                              <a:latin typeface="Cambria Math" panose="02040503050406030204" pitchFamily="18" charset="0"/>
                            </a:rPr>
                            <m:t>𝑥</m:t>
                          </m:r>
                          <m:r>
                            <a:rPr lang="en-US" altLang="zh-CN" b="1" i="1">
                              <a:latin typeface="Cambria Math" panose="02040503050406030204" pitchFamily="18" charset="0"/>
                            </a:rPr>
                            <m:t> , </m:t>
                          </m:r>
                          <m:r>
                            <a:rPr lang="en-US" altLang="zh-CN" b="1" i="1">
                              <a:latin typeface="Cambria Math" panose="02040503050406030204" pitchFamily="18" charset="0"/>
                            </a:rPr>
                            <m:t>𝑍</m:t>
                          </m:r>
                          <m:r>
                            <a:rPr lang="en-US" altLang="zh-CN" b="1" i="1">
                              <a:latin typeface="Cambria Math" panose="02040503050406030204" pitchFamily="18" charset="0"/>
                            </a:rPr>
                            <m:t>=</m:t>
                          </m:r>
                          <m:r>
                            <a:rPr lang="en-US" altLang="zh-CN" b="1" i="1">
                              <a:latin typeface="Cambria Math" panose="02040503050406030204" pitchFamily="18" charset="0"/>
                            </a:rPr>
                            <m:t>𝑧</m:t>
                          </m:r>
                          <m:r>
                            <a:rPr lang="en-US" altLang="zh-CN" b="1" i="1">
                              <a:latin typeface="Cambria Math" panose="02040503050406030204" pitchFamily="18" charset="0"/>
                            </a:rPr>
                            <m:t>) </m:t>
                          </m:r>
                        </m:e>
                      </m:nary>
                    </m:oMath>
                  </m:oMathPara>
                </a14:m>
                <a:endParaRPr lang="zh-CN" altLang="en-US" b="1" i="1" dirty="0">
                  <a:latin typeface="Cambria Math" panose="02040503050406030204" pitchFamily="18" charset="0"/>
                </a:endParaRPr>
              </a:p>
            </p:txBody>
          </p:sp>
        </mc:Choice>
        <mc:Fallback>
          <p:sp>
            <p:nvSpPr>
              <p:cNvPr id="64" name="文本框 63"/>
              <p:cNvSpPr txBox="1">
                <a:spLocks noRot="1" noChangeAspect="1" noMove="1" noResize="1" noEditPoints="1" noAdjustHandles="1" noChangeArrowheads="1" noChangeShapeType="1" noTextEdit="1"/>
              </p:cNvSpPr>
              <p:nvPr/>
            </p:nvSpPr>
            <p:spPr>
              <a:xfrm>
                <a:off x="4650601" y="6094971"/>
                <a:ext cx="6096000" cy="763029"/>
              </a:xfrm>
              <a:prstGeom prst="rect">
                <a:avLst/>
              </a:prstGeom>
              <a:blipFill rotWithShape="1">
                <a:blip r:embed="rId4"/>
                <a:stretch>
                  <a:fillRect l="-8" t="-32" r="8"/>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1" name="文本框 110"/>
          <p:cNvSpPr txBox="1"/>
          <p:nvPr/>
        </p:nvSpPr>
        <p:spPr>
          <a:xfrm>
            <a:off x="689724" y="460963"/>
            <a:ext cx="84999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如何实现因果推断</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a:t>
            </a:r>
            <a:r>
              <a:rPr lang="zh-CN" altLang="en-US" sz="2800" b="1" dirty="0">
                <a:solidFill>
                  <a:prstClr val="white"/>
                </a:solidFill>
                <a:latin typeface="Arial" panose="020B0604020202020204"/>
                <a:ea typeface="微软雅黑" panose="020B0503020204020204" charset="-122"/>
              </a:rPr>
              <a:t>条件干预和协变量特定效应</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112" name="组合 111" hidden="1"/>
          <p:cNvGrpSpPr/>
          <p:nvPr/>
        </p:nvGrpSpPr>
        <p:grpSpPr>
          <a:xfrm>
            <a:off x="766764" y="1521102"/>
            <a:ext cx="10658474" cy="4407719"/>
            <a:chOff x="3032566" y="1361440"/>
            <a:chExt cx="8464109" cy="4967738"/>
          </a:xfrm>
        </p:grpSpPr>
        <p:cxnSp>
          <p:nvCxnSpPr>
            <p:cNvPr id="113" name="直接连接符 112"/>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grpSp>
        <p:nvGrpSpPr>
          <p:cNvPr id="28" name="组合 27"/>
          <p:cNvGrpSpPr/>
          <p:nvPr/>
        </p:nvGrpSpPr>
        <p:grpSpPr>
          <a:xfrm>
            <a:off x="143889" y="3930035"/>
            <a:ext cx="5241055" cy="2466967"/>
            <a:chOff x="-141761" y="1873445"/>
            <a:chExt cx="5497112" cy="2460064"/>
          </a:xfrm>
        </p:grpSpPr>
        <p:grpSp>
          <p:nvGrpSpPr>
            <p:cNvPr id="2" name="组合 1"/>
            <p:cNvGrpSpPr/>
            <p:nvPr/>
          </p:nvGrpSpPr>
          <p:grpSpPr>
            <a:xfrm>
              <a:off x="-141761" y="1873445"/>
              <a:ext cx="5497112" cy="2460064"/>
              <a:chOff x="-310931" y="2000190"/>
              <a:chExt cx="5497112" cy="2460064"/>
            </a:xfrm>
          </p:grpSpPr>
          <p:grpSp>
            <p:nvGrpSpPr>
              <p:cNvPr id="4" name="组合 3"/>
              <p:cNvGrpSpPr/>
              <p:nvPr/>
            </p:nvGrpSpPr>
            <p:grpSpPr>
              <a:xfrm>
                <a:off x="-310931" y="2000190"/>
                <a:ext cx="5497112" cy="2460064"/>
                <a:chOff x="-284646" y="423498"/>
                <a:chExt cx="4806790" cy="2067598"/>
              </a:xfrm>
            </p:grpSpPr>
            <p:sp>
              <p:nvSpPr>
                <p:cNvPr id="9" name="椭圆 8"/>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86892" y="834067"/>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3035014"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a:stCxn id="10" idx="4"/>
                  <a:endCxn id="9" idx="0"/>
                </p:cNvCxnSpPr>
                <p:nvPr/>
              </p:nvCxnSpPr>
              <p:spPr>
                <a:xfrm>
                  <a:off x="903525" y="1067120"/>
                  <a:ext cx="34160" cy="779041"/>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a:stCxn id="10" idx="6"/>
                  <a:endCxn id="6" idx="2"/>
                </p:cNvCxnSpPr>
                <p:nvPr/>
              </p:nvCxnSpPr>
              <p:spPr>
                <a:xfrm flipV="1">
                  <a:off x="1020157" y="798952"/>
                  <a:ext cx="1232376" cy="151642"/>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sp>
              <p:nvSpPr>
                <p:cNvPr id="14" name="文本框 13"/>
                <p:cNvSpPr txBox="1"/>
                <p:nvPr/>
              </p:nvSpPr>
              <p:spPr>
                <a:xfrm>
                  <a:off x="-284646" y="1798938"/>
                  <a:ext cx="1098519" cy="386928"/>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r>
                    <a:rPr lang="zh-CN" altLang="en-US" sz="2400" b="1" dirty="0">
                      <a:latin typeface="Times New Roman" panose="02020603050405020304" pitchFamily="18" charset="0"/>
                      <a:cs typeface="Times New Roman" panose="02020603050405020304" pitchFamily="18" charset="0"/>
                    </a:rPr>
                    <a:t>温度</a:t>
                  </a:r>
                  <a:endParaRPr lang="zh-CN" altLang="en-US" sz="2400" b="1"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241639" y="423498"/>
                  <a:ext cx="1364622" cy="386928"/>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r>
                    <a:rPr lang="zh-CN" altLang="en-US" sz="2400" b="1" dirty="0">
                      <a:latin typeface="Times New Roman" panose="02020603050405020304" pitchFamily="18" charset="0"/>
                      <a:cs typeface="Times New Roman" panose="02020603050405020304" pitchFamily="18" charset="0"/>
                    </a:rPr>
                    <a:t>降雨量</a:t>
                  </a:r>
                  <a:endParaRPr lang="zh-CN" altLang="en-US" sz="2400" b="1"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2294526" y="2104168"/>
                  <a:ext cx="2227618" cy="386928"/>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r>
                    <a:rPr lang="zh-CN" altLang="en-US" sz="2400" b="1" dirty="0">
                      <a:latin typeface="Times New Roman" panose="02020603050405020304" pitchFamily="18" charset="0"/>
                      <a:cs typeface="Times New Roman" panose="02020603050405020304" pitchFamily="18" charset="0"/>
                    </a:rPr>
                    <a:t>植物生长周期</a:t>
                  </a:r>
                  <a:endParaRPr lang="zh-CN" altLang="en-US" sz="2400" b="1" dirty="0">
                    <a:latin typeface="Times New Roman" panose="02020603050405020304" pitchFamily="18" charset="0"/>
                    <a:cs typeface="Times New Roman" panose="02020603050405020304" pitchFamily="18" charset="0"/>
                  </a:endParaRPr>
                </a:p>
              </p:txBody>
            </p:sp>
          </p:grpSp>
          <p:cxnSp>
            <p:nvCxnSpPr>
              <p:cNvPr id="5" name="直接箭头连接符 4"/>
              <p:cNvCxnSpPr>
                <a:stCxn id="9" idx="6"/>
                <a:endCxn id="11" idx="2"/>
              </p:cNvCxnSpPr>
              <p:nvPr/>
            </p:nvCxnSpPr>
            <p:spPr>
              <a:xfrm>
                <a:off x="1220327" y="3831545"/>
                <a:ext cx="2265152" cy="0"/>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6" name="椭圆 5"/>
              <p:cNvSpPr/>
              <p:nvPr/>
            </p:nvSpPr>
            <p:spPr>
              <a:xfrm>
                <a:off x="2590623" y="2308266"/>
                <a:ext cx="266766" cy="2772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2876024" y="2148314"/>
                <a:ext cx="1345392" cy="460373"/>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W=</a:t>
                </a:r>
                <a:r>
                  <a:rPr lang="zh-CN" altLang="en-US" sz="2400" b="1" dirty="0">
                    <a:latin typeface="Times New Roman" panose="02020603050405020304" pitchFamily="18" charset="0"/>
                    <a:cs typeface="Times New Roman" panose="02020603050405020304" pitchFamily="18" charset="0"/>
                  </a:rPr>
                  <a:t>湿度</a:t>
                </a:r>
                <a:endParaRPr lang="zh-CN" altLang="en-US" sz="2400" b="1" dirty="0">
                  <a:latin typeface="Times New Roman" panose="02020603050405020304" pitchFamily="18" charset="0"/>
                  <a:cs typeface="Times New Roman" panose="02020603050405020304" pitchFamily="18" charset="0"/>
                </a:endParaRPr>
              </a:p>
            </p:txBody>
          </p:sp>
          <p:cxnSp>
            <p:nvCxnSpPr>
              <p:cNvPr id="8" name="直接箭头连接符 7"/>
              <p:cNvCxnSpPr>
                <a:stCxn id="6" idx="5"/>
                <a:endCxn id="11" idx="0"/>
              </p:cNvCxnSpPr>
              <p:nvPr/>
            </p:nvCxnSpPr>
            <p:spPr>
              <a:xfrm>
                <a:off x="2818322" y="2544949"/>
                <a:ext cx="800539" cy="1147950"/>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grpSp>
        <p:cxnSp>
          <p:nvCxnSpPr>
            <p:cNvPr id="17" name="直接箭头连接符 16"/>
            <p:cNvCxnSpPr>
              <a:stCxn id="6" idx="3"/>
              <a:endCxn id="9" idx="7"/>
            </p:cNvCxnSpPr>
            <p:nvPr/>
          </p:nvCxnSpPr>
          <p:spPr>
            <a:xfrm flipH="1">
              <a:off x="1350430" y="2418204"/>
              <a:ext cx="1448429" cy="1188558"/>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grpSp>
      <mc:AlternateContent xmlns:mc="http://schemas.openxmlformats.org/markup-compatibility/2006">
        <mc:Choice xmlns:a14="http://schemas.microsoft.com/office/drawing/2010/main" Requires="a14">
          <p:sp>
            <p:nvSpPr>
              <p:cNvPr id="30" name="文本框 29"/>
              <p:cNvSpPr txBox="1"/>
              <p:nvPr/>
            </p:nvSpPr>
            <p:spPr>
              <a:xfrm>
                <a:off x="575487" y="1769415"/>
                <a:ext cx="5496184" cy="1702197"/>
              </a:xfrm>
              <a:prstGeom prst="rect">
                <a:avLst/>
              </a:prstGeom>
              <a:noFill/>
            </p:spPr>
            <p:txBody>
              <a:bodyPr wrap="square">
                <a:spAutoFit/>
              </a:bodyPr>
              <a:lstStyle/>
              <a:p>
                <a:r>
                  <a:rPr lang="zh-CN" altLang="en-US" sz="2000" b="1" dirty="0">
                    <a:latin typeface="Times New Roman" panose="02020603050405020304" pitchFamily="18" charset="0"/>
                    <a:cs typeface="Times New Roman" panose="02020603050405020304" pitchFamily="18" charset="0"/>
                  </a:rPr>
                  <a:t>涉及</a:t>
                </a:r>
                <a:r>
                  <a:rPr lang="zh-CN" altLang="en-US" sz="2000" b="1" dirty="0">
                    <a:solidFill>
                      <a:srgbClr val="C00000"/>
                    </a:solidFill>
                    <a:latin typeface="Times New Roman" panose="02020603050405020304" pitchFamily="18" charset="0"/>
                    <a:cs typeface="Times New Roman" panose="02020603050405020304" pitchFamily="18" charset="0"/>
                  </a:rPr>
                  <a:t>动态政策</a:t>
                </a:r>
                <a:r>
                  <a:rPr lang="zh-CN" altLang="en-US" sz="2000" b="1" dirty="0">
                    <a:latin typeface="Times New Roman" panose="02020603050405020304" pitchFamily="18" charset="0"/>
                    <a:cs typeface="Times New Roman" panose="02020603050405020304" pitchFamily="18" charset="0"/>
                  </a:rPr>
                  <a:t>的干预中，</a:t>
                </a:r>
                <a:r>
                  <a:rPr lang="en-US" altLang="zh-CN" sz="2000" b="1" dirty="0">
                    <a:latin typeface="Times New Roman" panose="02020603050405020304" pitchFamily="18" charset="0"/>
                    <a:cs typeface="Times New Roman" panose="02020603050405020304" pitchFamily="18" charset="0"/>
                  </a:rPr>
                  <a:t>X</a:t>
                </a:r>
                <a:r>
                  <a:rPr lang="zh-CN" altLang="en-US" sz="2000" b="1" dirty="0">
                    <a:latin typeface="Times New Roman" panose="02020603050405020304" pitchFamily="18" charset="0"/>
                    <a:cs typeface="Times New Roman" panose="02020603050405020304" pitchFamily="18" charset="0"/>
                  </a:rPr>
                  <a:t>以特定方式响应某个变量的集合</a:t>
                </a:r>
                <a:r>
                  <a:rPr lang="en-US" altLang="zh-CN" sz="2000" b="1" dirty="0">
                    <a:latin typeface="Times New Roman" panose="02020603050405020304" pitchFamily="18" charset="0"/>
                    <a:cs typeface="Times New Roman" panose="02020603050405020304" pitchFamily="18" charset="0"/>
                  </a:rPr>
                  <a:t>Z</a:t>
                </a:r>
                <a:r>
                  <a:rPr lang="zh-CN" altLang="en-US" sz="2000" b="1" dirty="0">
                    <a:latin typeface="Times New Roman" panose="02020603050405020304" pitchFamily="18" charset="0"/>
                    <a:cs typeface="Times New Roman" panose="02020603050405020304" pitchFamily="18" charset="0"/>
                  </a:rPr>
                  <a:t>，例如函数方程或随机取值：</a:t>
                </a:r>
                <a:endParaRPr lang="en-US" altLang="zh-CN" sz="2000" b="1"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X= g(Z) =</a:t>
                </a:r>
                <a14:m>
                  <m:oMath xmlns:m="http://schemas.openxmlformats.org/officeDocument/2006/math">
                    <m:d>
                      <m:dPr>
                        <m:begChr m:val="{"/>
                        <m:endChr m:val=""/>
                        <m:ctrlPr>
                          <a:rPr lang="en-US" altLang="zh-CN" sz="2000" i="1" smtClean="0">
                            <a:latin typeface="Cambria Math" panose="02040503050406030204" pitchFamily="18" charset="0"/>
                            <a:cs typeface="Times New Roman" panose="02020603050405020304" pitchFamily="18" charset="0"/>
                          </a:rPr>
                        </m:ctrlPr>
                      </m:dPr>
                      <m:e>
                        <m:eqArr>
                          <m:eqArrPr>
                            <m:ctrlPr>
                              <a:rPr lang="en-US" altLang="zh-CN" sz="2000" i="1" smtClean="0">
                                <a:latin typeface="Cambria Math" panose="02040503050406030204" pitchFamily="18" charset="0"/>
                                <a:cs typeface="Times New Roman" panose="02020603050405020304" pitchFamily="18" charset="0"/>
                              </a:rPr>
                            </m:ctrlPr>
                          </m:eqArrPr>
                          <m:e>
                            <m:r>
                              <a:rPr lang="en-US" altLang="zh-CN" sz="2000" b="0" i="1" smtClean="0">
                                <a:latin typeface="Cambria Math" panose="02040503050406030204" pitchFamily="18" charset="0"/>
                                <a:cs typeface="Times New Roman" panose="02020603050405020304" pitchFamily="18" charset="0"/>
                              </a:rPr>
                              <m:t>0</m:t>
                            </m:r>
                            <m:r>
                              <a:rPr lang="en-US" altLang="zh-CN" sz="2000" b="0" i="1" smtClean="0">
                                <a:latin typeface="Cambria Math" panose="02040503050406030204" pitchFamily="18" charset="0"/>
                                <a:cs typeface="Times New Roman" panose="02020603050405020304" pitchFamily="18" charset="0"/>
                              </a:rPr>
                              <m:t> , </m:t>
                            </m:r>
                            <m:r>
                              <a:rPr lang="en-US" altLang="zh-CN" sz="2000" b="0" i="1" smtClean="0">
                                <a:latin typeface="Cambria Math" panose="02040503050406030204" pitchFamily="18" charset="0"/>
                                <a:cs typeface="Times New Roman" panose="02020603050405020304" pitchFamily="18" charset="0"/>
                              </a:rPr>
                              <m:t>𝑧</m:t>
                            </m:r>
                            <m:r>
                              <a:rPr lang="en-US" altLang="zh-CN" sz="2000" b="0" i="1" smtClean="0">
                                <a:latin typeface="Cambria Math" panose="02040503050406030204" pitchFamily="18" charset="0"/>
                                <a:cs typeface="Times New Roman" panose="02020603050405020304" pitchFamily="18" charset="0"/>
                              </a:rPr>
                              <m:t>&lt;</m:t>
                            </m:r>
                            <m:r>
                              <a:rPr lang="en-US" altLang="zh-CN" sz="2000" b="0" i="1" smtClean="0">
                                <a:latin typeface="Cambria Math" panose="02040503050406030204" pitchFamily="18" charset="0"/>
                                <a:cs typeface="Times New Roman" panose="02020603050405020304" pitchFamily="18" charset="0"/>
                              </a:rPr>
                              <m:t>0</m:t>
                            </m:r>
                          </m:e>
                          <m:e>
                            <m:r>
                              <a:rPr lang="en-US" altLang="zh-CN" sz="2000" b="0" i="1" smtClean="0">
                                <a:latin typeface="Cambria Math" panose="02040503050406030204" pitchFamily="18" charset="0"/>
                                <a:cs typeface="Times New Roman" panose="02020603050405020304" pitchFamily="18" charset="0"/>
                              </a:rPr>
                              <m:t>1</m:t>
                            </m:r>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𝑧</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0</m:t>
                            </m:r>
                          </m:e>
                        </m:eqArr>
                      </m:e>
                    </m:d>
                  </m:oMath>
                </a14:m>
                <a:r>
                  <a:rPr lang="en-US" altLang="zh-CN"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其中</a:t>
                </a:r>
                <a:r>
                  <a:rPr lang="en-US" altLang="zh-CN" sz="2000" dirty="0">
                    <a:latin typeface="Times New Roman" panose="02020603050405020304" pitchFamily="18" charset="0"/>
                    <a:cs typeface="Times New Roman" panose="02020603050405020304" pitchFamily="18" charset="0"/>
                  </a:rPr>
                  <a:t>Z = -1 ,</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0 , 1 ;  W=1, -1</a:t>
                </a:r>
                <a:r>
                  <a:rPr lang="zh-CN" altLang="en-US" sz="2000" dirty="0">
                    <a:latin typeface="Times New Roman" panose="02020603050405020304" pitchFamily="18" charset="0"/>
                    <a:cs typeface="Times New Roman" panose="02020603050405020304" pitchFamily="18" charset="0"/>
                  </a:rPr>
                  <a:t>（假设数值合理）</a:t>
                </a:r>
                <a:endParaRPr lang="en-US" altLang="zh-CN" sz="2000" dirty="0">
                  <a:latin typeface="Times New Roman" panose="02020603050405020304" pitchFamily="18" charset="0"/>
                  <a:cs typeface="Times New Roman" panose="02020603050405020304" pitchFamily="18" charset="0"/>
                </a:endParaRPr>
              </a:p>
            </p:txBody>
          </p:sp>
        </mc:Choice>
        <mc:Fallback>
          <p:sp>
            <p:nvSpPr>
              <p:cNvPr id="30" name="文本框 29"/>
              <p:cNvSpPr txBox="1">
                <a:spLocks noRot="1" noChangeAspect="1" noMove="1" noResize="1" noEditPoints="1" noAdjustHandles="1" noChangeArrowheads="1" noChangeShapeType="1" noTextEdit="1"/>
              </p:cNvSpPr>
              <p:nvPr/>
            </p:nvSpPr>
            <p:spPr>
              <a:xfrm>
                <a:off x="575487" y="1769415"/>
                <a:ext cx="5496184" cy="1702197"/>
              </a:xfrm>
              <a:prstGeom prst="rect">
                <a:avLst/>
              </a:prstGeom>
              <a:blipFill rotWithShape="1">
                <a:blip r:embed="rId2"/>
                <a:stretch>
                  <a:fillRect l="-3" t="-18" r="8"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本框 36"/>
              <p:cNvSpPr txBox="1"/>
              <p:nvPr/>
            </p:nvSpPr>
            <p:spPr>
              <a:xfrm>
                <a:off x="5781997" y="2262167"/>
                <a:ext cx="6110533" cy="3539815"/>
              </a:xfrm>
              <a:prstGeom prst="rect">
                <a:avLst/>
              </a:prstGeom>
              <a:noFill/>
            </p:spPr>
            <p:txBody>
              <a:bodyPr wrap="square">
                <a:spAutoFit/>
              </a:bodyPr>
              <a:lstStyle/>
              <a:p>
                <a:pPr indent="457200">
                  <a:lnSpc>
                    <a:spcPts val="3400"/>
                  </a:lnSpc>
                </a:pPr>
                <a:r>
                  <a:rPr lang="zh-CN" altLang="en-US" sz="2000" dirty="0">
                    <a:latin typeface="微软雅黑" panose="020B0503020204020204" charset="-122"/>
                    <a:ea typeface="微软雅黑" panose="020B0503020204020204" charset="-122"/>
                  </a:rPr>
                  <a:t>符合该情况的因果效应称之为“</a:t>
                </a:r>
                <a:r>
                  <a:rPr lang="en-US" altLang="zh-CN" sz="2000" dirty="0">
                    <a:latin typeface="微软雅黑" panose="020B0503020204020204" charset="-122"/>
                    <a:ea typeface="微软雅黑" panose="020B0503020204020204" charset="-122"/>
                  </a:rPr>
                  <a:t>x</a:t>
                </a:r>
                <a:r>
                  <a:rPr lang="zh-CN" altLang="en-US" sz="2000" dirty="0">
                    <a:latin typeface="微软雅黑" panose="020B0503020204020204" charset="-122"/>
                    <a:ea typeface="微软雅黑" panose="020B0503020204020204" charset="-122"/>
                  </a:rPr>
                  <a:t>的</a:t>
                </a:r>
                <a:r>
                  <a:rPr lang="en-US" altLang="zh-CN" sz="2000" dirty="0">
                    <a:latin typeface="微软雅黑" panose="020B0503020204020204" charset="-122"/>
                    <a:ea typeface="微软雅黑" panose="020B0503020204020204" charset="-122"/>
                  </a:rPr>
                  <a:t>z-specific effect</a:t>
                </a:r>
                <a:r>
                  <a:rPr lang="zh-CN" altLang="en-US" sz="2000" dirty="0">
                    <a:latin typeface="微软雅黑" panose="020B0503020204020204" charset="-122"/>
                    <a:ea typeface="微软雅黑" panose="020B0503020204020204" charset="-122"/>
                  </a:rPr>
                  <a:t>，记作</a:t>
                </a:r>
                <a14:m>
                  <m:oMath xmlns:m="http://schemas.openxmlformats.org/officeDocument/2006/math">
                    <m:r>
                      <a:rPr lang="en-US" altLang="zh-CN" sz="2000" b="1" i="1" smtClean="0">
                        <a:solidFill>
                          <a:srgbClr val="C00000"/>
                        </a:solidFill>
                        <a:latin typeface="Cambria Math" panose="02040503050406030204" pitchFamily="18" charset="0"/>
                      </a:rPr>
                      <m:t>𝑷</m:t>
                    </m:r>
                    <m:r>
                      <a:rPr lang="en-US" altLang="zh-CN" sz="2000" b="1" i="1" smtClean="0">
                        <a:solidFill>
                          <a:srgbClr val="C00000"/>
                        </a:solidFill>
                        <a:latin typeface="Cambria Math" panose="02040503050406030204" pitchFamily="18" charset="0"/>
                      </a:rPr>
                      <m:t> </m:t>
                    </m:r>
                    <m:d>
                      <m:dPr>
                        <m:endChr m:val="|"/>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𝒀</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𝒚</m:t>
                        </m:r>
                      </m:e>
                    </m:d>
                    <m:r>
                      <a:rPr lang="en-US" altLang="zh-CN" sz="2000" b="1" i="1">
                        <a:solidFill>
                          <a:srgbClr val="C00000"/>
                        </a:solidFill>
                        <a:latin typeface="Cambria Math" panose="02040503050406030204" pitchFamily="18" charset="0"/>
                      </a:rPr>
                      <m:t> </m:t>
                    </m:r>
                    <m:r>
                      <a:rPr lang="en-US" altLang="zh-CN" sz="2000" b="1" i="1">
                        <a:solidFill>
                          <a:srgbClr val="C00000"/>
                        </a:solidFill>
                        <a:latin typeface="Cambria Math" panose="02040503050406030204" pitchFamily="18" charset="0"/>
                      </a:rPr>
                      <m:t>𝒅𝒐</m:t>
                    </m:r>
                    <m:d>
                      <m:dPr>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𝑿</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𝒙</m:t>
                        </m:r>
                      </m:e>
                    </m:d>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𝒁</m:t>
                    </m:r>
                    <m:r>
                      <a:rPr lang="en-US" altLang="zh-CN" sz="2000" b="1" i="1" smtClean="0">
                        <a:solidFill>
                          <a:srgbClr val="C00000"/>
                        </a:solidFill>
                        <a:latin typeface="Cambria Math" panose="02040503050406030204" pitchFamily="18" charset="0"/>
                      </a:rPr>
                      <m:t>=</m:t>
                    </m:r>
                    <m:r>
                      <m:rPr>
                        <m:sty m:val="p"/>
                      </m:rPr>
                      <a:rPr lang="en-US" altLang="zh-CN" sz="2000" b="1" i="1">
                        <a:solidFill>
                          <a:srgbClr val="C00000"/>
                        </a:solidFill>
                        <a:latin typeface="Cambria Math" panose="02040503050406030204" pitchFamily="18" charset="0"/>
                      </a:rPr>
                      <m:t>z</m:t>
                    </m:r>
                    <m:r>
                      <a:rPr lang="en-US" altLang="zh-CN" sz="2000" b="1" i="1">
                        <a:solidFill>
                          <a:srgbClr val="C00000"/>
                        </a:solidFill>
                        <a:latin typeface="Cambria Math" panose="02040503050406030204" pitchFamily="18" charset="0"/>
                      </a:rPr>
                      <m:t>)</m:t>
                    </m:r>
                  </m:oMath>
                </a14:m>
                <a:r>
                  <a:rPr lang="en-US" altLang="zh-CN" sz="2000" b="1" dirty="0">
                    <a:solidFill>
                      <a:srgbClr val="C00000"/>
                    </a:solidFill>
                  </a:rPr>
                  <a:t> </a:t>
                </a:r>
                <a:r>
                  <a:rPr lang="zh-CN" altLang="en-US" sz="2000" b="1" dirty="0">
                    <a:solidFill>
                      <a:srgbClr val="C00000"/>
                    </a:solidFill>
                  </a:rPr>
                  <a:t>。</a:t>
                </a:r>
                <a:endParaRPr lang="en-US" altLang="zh-CN" sz="2000" b="1" dirty="0">
                  <a:solidFill>
                    <a:srgbClr val="C00000"/>
                  </a:solidFill>
                </a:endParaRPr>
              </a:p>
              <a:p>
                <a:pPr indent="457200">
                  <a:lnSpc>
                    <a:spcPts val="3400"/>
                  </a:lnSpc>
                </a:pPr>
                <a:r>
                  <a:rPr lang="zh-CN" altLang="en-US" sz="2000" b="1" dirty="0">
                    <a:latin typeface="微软雅黑" panose="020B0503020204020204" charset="-122"/>
                    <a:ea typeface="微软雅黑" panose="020B0503020204020204" charset="-122"/>
                  </a:rPr>
                  <a:t>计算规则：</a:t>
                </a:r>
                <a:endParaRPr lang="en-US" altLang="zh-CN" sz="2000" dirty="0">
                  <a:latin typeface="微软雅黑" panose="020B0503020204020204" charset="-122"/>
                  <a:ea typeface="微软雅黑" panose="020B0503020204020204" charset="-122"/>
                </a:endParaRPr>
              </a:p>
              <a:p>
                <a:pPr indent="457200">
                  <a:lnSpc>
                    <a:spcPts val="3400"/>
                  </a:lnSpc>
                </a:pPr>
                <a:r>
                  <a:rPr lang="zh-CN" altLang="en-US" sz="2000" dirty="0">
                    <a:latin typeface="微软雅黑" panose="020B0503020204020204" charset="-122"/>
                    <a:ea typeface="微软雅黑" panose="020B0503020204020204" charset="-122"/>
                  </a:rPr>
                  <a:t>如果变量集合</a:t>
                </a:r>
                <a:r>
                  <a:rPr lang="en-US" altLang="zh-CN" sz="2000" dirty="0">
                    <a:latin typeface="微软雅黑" panose="020B0503020204020204" charset="-122"/>
                    <a:ea typeface="微软雅黑" panose="020B0503020204020204" charset="-122"/>
                  </a:rPr>
                  <a:t>Z(</a:t>
                </a:r>
                <a:r>
                  <a:rPr lang="zh-CN" altLang="en-US" sz="2000" dirty="0">
                    <a:latin typeface="微软雅黑" panose="020B0503020204020204" charset="-122"/>
                    <a:ea typeface="微软雅黑" panose="020B0503020204020204" charset="-122"/>
                  </a:rPr>
                  <a:t>条件</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和</a:t>
                </a:r>
                <a:r>
                  <a:rPr lang="en-US" altLang="zh-CN" sz="2000" dirty="0">
                    <a:latin typeface="微软雅黑" panose="020B0503020204020204" charset="-122"/>
                    <a:ea typeface="微软雅黑" panose="020B0503020204020204" charset="-122"/>
                  </a:rPr>
                  <a:t>S(</a:t>
                </a:r>
                <a:r>
                  <a:rPr lang="zh-CN" altLang="en-US" sz="2000" dirty="0">
                    <a:latin typeface="微软雅黑" panose="020B0503020204020204" charset="-122"/>
                    <a:ea typeface="微软雅黑" panose="020B0503020204020204" charset="-122"/>
                  </a:rPr>
                  <a:t>协变量</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满后门准则，并且以</a:t>
                </a:r>
                <a:r>
                  <a:rPr lang="en-US" altLang="zh-CN" sz="2000" dirty="0">
                    <a:latin typeface="微软雅黑" panose="020B0503020204020204" charset="-122"/>
                    <a:ea typeface="微软雅黑" panose="020B0503020204020204" charset="-122"/>
                  </a:rPr>
                  <a:t>Z</a:t>
                </a:r>
                <a:r>
                  <a:rPr lang="zh-CN" altLang="en-US" sz="2000" dirty="0">
                    <a:latin typeface="微软雅黑" panose="020B0503020204020204" charset="-122"/>
                    <a:ea typeface="微软雅黑" panose="020B0503020204020204" charset="-122"/>
                  </a:rPr>
                  <a:t>为条件进行干预的话，那么 </a:t>
                </a:r>
                <a:r>
                  <a:rPr lang="en-US" altLang="zh-CN" sz="2000" dirty="0">
                    <a:latin typeface="微软雅黑" panose="020B0503020204020204" charset="-122"/>
                    <a:ea typeface="微软雅黑" panose="020B0503020204020204" charset="-122"/>
                  </a:rPr>
                  <a:t>X </a:t>
                </a:r>
                <a:r>
                  <a:rPr lang="zh-CN" altLang="en-US" sz="2000" dirty="0">
                    <a:latin typeface="微软雅黑" panose="020B0503020204020204" charset="-122"/>
                    <a:ea typeface="微软雅黑" panose="020B0503020204020204" charset="-122"/>
                  </a:rPr>
                  <a:t>对于 </a:t>
                </a:r>
                <a:r>
                  <a:rPr lang="en-US" altLang="zh-CN" sz="2000" dirty="0">
                    <a:latin typeface="微软雅黑" panose="020B0503020204020204" charset="-122"/>
                    <a:ea typeface="微软雅黑" panose="020B0503020204020204" charset="-122"/>
                  </a:rPr>
                  <a:t>Y </a:t>
                </a:r>
                <a:r>
                  <a:rPr lang="zh-CN" altLang="en-US" sz="2000" dirty="0">
                    <a:latin typeface="微软雅黑" panose="020B0503020204020204" charset="-122"/>
                    <a:ea typeface="微软雅黑" panose="020B0503020204020204" charset="-122"/>
                  </a:rPr>
                  <a:t>的因果关系就可以被如下的公式估计：</a:t>
                </a:r>
                <a:endParaRPr lang="en-US" altLang="zh-CN" sz="2400" dirty="0">
                  <a:latin typeface="微软雅黑" panose="020B0503020204020204" charset="-122"/>
                  <a:ea typeface="微软雅黑" panose="020B0503020204020204" charset="-122"/>
                </a:endParaRPr>
              </a:p>
              <a:p>
                <a:pPr indent="457200">
                  <a:lnSpc>
                    <a:spcPts val="3400"/>
                  </a:lnSpc>
                </a:pPr>
                <a14:m>
                  <m:oMath xmlns:m="http://schemas.openxmlformats.org/officeDocument/2006/math">
                    <m:r>
                      <a:rPr lang="en-US" altLang="zh-CN" sz="2400" b="1" i="1">
                        <a:solidFill>
                          <a:srgbClr val="C00000"/>
                        </a:solidFill>
                        <a:latin typeface="Cambria Math" panose="02040503050406030204" pitchFamily="18" charset="0"/>
                      </a:rPr>
                      <m:t>𝑷</m:t>
                    </m:r>
                    <m:r>
                      <a:rPr lang="en-US" altLang="zh-CN" sz="2400" b="1" i="1">
                        <a:solidFill>
                          <a:srgbClr val="C00000"/>
                        </a:solidFill>
                        <a:latin typeface="Cambria Math" panose="02040503050406030204" pitchFamily="18" charset="0"/>
                      </a:rPr>
                      <m:t> </m:t>
                    </m:r>
                    <m:d>
                      <m:dPr>
                        <m:endChr m:val="|"/>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𝒀</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𝒚</m:t>
                        </m:r>
                      </m:e>
                    </m:d>
                    <m:r>
                      <a:rPr lang="en-US" altLang="zh-CN" sz="2400" b="1" i="1">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𝒅𝒐</m:t>
                    </m:r>
                    <m:d>
                      <m:dPr>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𝑿</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𝒙</m:t>
                        </m:r>
                      </m:e>
                    </m:d>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𝒁</m:t>
                    </m:r>
                    <m:r>
                      <a:rPr lang="en-US" altLang="zh-CN" sz="2400" b="1" i="1" smtClean="0">
                        <a:solidFill>
                          <a:srgbClr val="C00000"/>
                        </a:solidFill>
                        <a:latin typeface="Cambria Math" panose="02040503050406030204" pitchFamily="18" charset="0"/>
                      </a:rPr>
                      <m:t>=</m:t>
                    </m:r>
                    <m:r>
                      <m:rPr>
                        <m:sty m:val="p"/>
                      </m:rPr>
                      <a:rPr lang="en-US" altLang="zh-CN" sz="2400" b="1" i="1">
                        <a:solidFill>
                          <a:srgbClr val="C00000"/>
                        </a:solidFill>
                        <a:latin typeface="Cambria Math" panose="02040503050406030204" pitchFamily="18" charset="0"/>
                      </a:rPr>
                      <m:t>z</m:t>
                    </m:r>
                    <m:r>
                      <a:rPr lang="en-US" altLang="zh-CN" sz="2400" b="1" i="1">
                        <a:solidFill>
                          <a:srgbClr val="C00000"/>
                        </a:solidFill>
                        <a:latin typeface="Cambria Math" panose="02040503050406030204" pitchFamily="18" charset="0"/>
                      </a:rPr>
                      <m:t>)</m:t>
                    </m:r>
                  </m:oMath>
                </a14:m>
                <a:r>
                  <a:rPr lang="en-US" altLang="zh-CN" sz="2400" b="1" dirty="0">
                    <a:solidFill>
                      <a:srgbClr val="C00000"/>
                    </a:solidFill>
                  </a:rPr>
                  <a:t> =</a:t>
                </a:r>
                <a:endParaRPr lang="en-US" altLang="zh-CN" sz="2400" b="1" dirty="0">
                  <a:solidFill>
                    <a:srgbClr val="C00000"/>
                  </a:solidFill>
                </a:endParaRPr>
              </a:p>
              <a:p>
                <a:pPr>
                  <a:lnSpc>
                    <a:spcPts val="3400"/>
                  </a:lnSpc>
                </a:pPr>
                <a14:m>
                  <m:oMath xmlns:m="http://schemas.openxmlformats.org/officeDocument/2006/math">
                    <m:nary>
                      <m:naryPr>
                        <m:chr m:val="∑"/>
                        <m:subHide m:val="on"/>
                        <m:supHide m:val="on"/>
                        <m:ctrlPr>
                          <a:rPr lang="en-US" altLang="zh-CN" sz="2400" b="1" i="1" smtClean="0">
                            <a:solidFill>
                              <a:srgbClr val="C00000"/>
                            </a:solidFill>
                            <a:latin typeface="Cambria Math" panose="02040503050406030204" pitchFamily="18" charset="0"/>
                          </a:rPr>
                        </m:ctrlPr>
                      </m:naryPr>
                      <m:sub/>
                      <m:sup/>
                      <m:e>
                        <m:r>
                          <m:rPr>
                            <m:sty m:val="p"/>
                          </m:rPr>
                          <a:rPr lang="en-US" altLang="zh-CN" sz="2400" b="1" i="1" baseline="-25000">
                            <a:solidFill>
                              <a:srgbClr val="C00000"/>
                            </a:solidFill>
                            <a:latin typeface="Cambria Math" panose="02040503050406030204" pitchFamily="18" charset="0"/>
                          </a:rPr>
                          <m:t>s</m:t>
                        </m:r>
                        <m:r>
                          <a:rPr lang="en-US" altLang="zh-CN" sz="2400" b="1" i="1">
                            <a:solidFill>
                              <a:srgbClr val="C00000"/>
                            </a:solidFill>
                            <a:latin typeface="Cambria Math" panose="02040503050406030204" pitchFamily="18" charset="0"/>
                          </a:rPr>
                          <m:t>𝑷</m:t>
                        </m:r>
                        <m:r>
                          <a:rPr lang="en-US" altLang="zh-CN" sz="2400" b="1" i="1">
                            <a:solidFill>
                              <a:srgbClr val="C00000"/>
                            </a:solidFill>
                            <a:latin typeface="Cambria Math" panose="02040503050406030204" pitchFamily="18" charset="0"/>
                          </a:rPr>
                          <m:t> (</m:t>
                        </m:r>
                        <m:r>
                          <a:rPr lang="en-US" altLang="zh-CN" sz="2400" b="1" i="1" smtClean="0">
                            <a:solidFill>
                              <a:srgbClr val="C00000"/>
                            </a:solidFill>
                            <a:latin typeface="Cambria Math" panose="02040503050406030204" pitchFamily="18" charset="0"/>
                          </a:rPr>
                          <m:t>𝒀</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𝒚</m:t>
                        </m:r>
                        <m:r>
                          <a:rPr lang="en-US" altLang="zh-CN" sz="2400" b="1" i="1" smtClean="0">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𝑿</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𝒙</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𝒁</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𝒛</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𝑺</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𝒔</m:t>
                        </m:r>
                        <m:r>
                          <a:rPr lang="en-US" altLang="zh-CN" sz="2400" b="1" i="1">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 </m:t>
                        </m:r>
                        <m:r>
                          <m:rPr>
                            <m:nor/>
                          </m:rPr>
                          <a:rPr lang="en-US" altLang="zh-CN" sz="2400" b="1" i="1" dirty="0">
                            <a:solidFill>
                              <a:srgbClr val="C00000"/>
                            </a:solidFill>
                            <a:latin typeface="Cambria Math" panose="02040503050406030204" pitchFamily="18" charset="0"/>
                          </a:rPr>
                          <m:t>P</m:t>
                        </m:r>
                        <m:r>
                          <a:rPr lang="en-US" altLang="zh-CN" sz="2400" b="1" i="1">
                            <a:solidFill>
                              <a:srgbClr val="C00000"/>
                            </a:solidFill>
                            <a:latin typeface="Cambria Math" panose="02040503050406030204" pitchFamily="18" charset="0"/>
                          </a:rPr>
                          <m:t> </m:t>
                        </m:r>
                        <m:r>
                          <a:rPr lang="en-US" altLang="zh-CN" sz="2400" b="1" i="1" baseline="-25000">
                            <a:solidFill>
                              <a:srgbClr val="C00000"/>
                            </a:solidFill>
                            <a:latin typeface="Cambria Math" panose="02040503050406030204" pitchFamily="18" charset="0"/>
                          </a:rPr>
                          <m:t> </m:t>
                        </m:r>
                        <m:r>
                          <m:rPr>
                            <m:nor/>
                          </m:rPr>
                          <a:rPr lang="en-US" altLang="zh-CN" sz="2400" b="1" dirty="0">
                            <a:solidFill>
                              <a:srgbClr val="C00000"/>
                            </a:solidFill>
                            <a:latin typeface="Cambria Math" panose="02040503050406030204" pitchFamily="18" charset="0"/>
                          </a:rPr>
                          <m:t>(</m:t>
                        </m:r>
                        <m:r>
                          <m:rPr>
                            <m:nor/>
                          </m:rPr>
                          <a:rPr lang="en-US" altLang="zh-CN" sz="2400" b="1" i="0" dirty="0" smtClean="0">
                            <a:solidFill>
                              <a:srgbClr val="C00000"/>
                            </a:solidFill>
                            <a:latin typeface="Cambria Math" panose="02040503050406030204" pitchFamily="18" charset="0"/>
                          </a:rPr>
                          <m:t>S</m:t>
                        </m:r>
                        <m:r>
                          <m:rPr>
                            <m:nor/>
                          </m:rPr>
                          <a:rPr lang="en-US" altLang="zh-CN" sz="2400" b="1" i="0" dirty="0" smtClean="0">
                            <a:solidFill>
                              <a:srgbClr val="C00000"/>
                            </a:solidFill>
                            <a:latin typeface="Cambria Math" panose="02040503050406030204" pitchFamily="18" charset="0"/>
                          </a:rPr>
                          <m:t>=</m:t>
                        </m:r>
                        <m:r>
                          <m:rPr>
                            <m:sty m:val="p"/>
                          </m:rPr>
                          <a:rPr lang="en-US" altLang="zh-CN" sz="2400" b="1" i="1" dirty="0">
                            <a:solidFill>
                              <a:srgbClr val="C00000"/>
                            </a:solidFill>
                            <a:latin typeface="Cambria Math" panose="02040503050406030204" pitchFamily="18" charset="0"/>
                          </a:rPr>
                          <m:t>s</m:t>
                        </m:r>
                        <m:r>
                          <m:rPr>
                            <m:nor/>
                          </m:rPr>
                          <a:rPr lang="en-US" altLang="zh-CN" sz="2400" b="1" dirty="0" smtClean="0">
                            <a:solidFill>
                              <a:srgbClr val="C00000"/>
                            </a:solidFill>
                            <a:latin typeface="Cambria Math" panose="02040503050406030204" pitchFamily="18" charset="0"/>
                          </a:rPr>
                          <m:t>|</m:t>
                        </m:r>
                        <m:r>
                          <m:rPr>
                            <m:nor/>
                          </m:rPr>
                          <a:rPr lang="en-US" altLang="zh-CN" sz="2400" b="1" dirty="0" smtClean="0">
                            <a:solidFill>
                              <a:srgbClr val="C00000"/>
                            </a:solidFill>
                            <a:latin typeface="Cambria Math" panose="02040503050406030204" pitchFamily="18" charset="0"/>
                          </a:rPr>
                          <m:t>Z</m:t>
                        </m:r>
                        <m:r>
                          <m:rPr>
                            <m:nor/>
                          </m:rPr>
                          <a:rPr lang="en-US" altLang="zh-CN" sz="2400" b="1" i="1" dirty="0">
                            <a:solidFill>
                              <a:srgbClr val="C00000"/>
                            </a:solidFill>
                            <a:latin typeface="Cambria Math" panose="02040503050406030204" pitchFamily="18" charset="0"/>
                          </a:rPr>
                          <m:t>=</m:t>
                        </m:r>
                        <m:r>
                          <m:rPr>
                            <m:nor/>
                          </m:rPr>
                          <a:rPr lang="en-US" altLang="zh-CN" sz="2400" b="1" i="0" dirty="0" smtClean="0">
                            <a:solidFill>
                              <a:srgbClr val="C00000"/>
                            </a:solidFill>
                            <a:latin typeface="Cambria Math" panose="02040503050406030204" pitchFamily="18" charset="0"/>
                          </a:rPr>
                          <m:t>z</m:t>
                        </m:r>
                        <m:r>
                          <m:rPr>
                            <m:nor/>
                          </m:rPr>
                          <a:rPr lang="en-US" altLang="zh-CN" sz="2400" b="1" i="0" dirty="0" smtClean="0">
                            <a:solidFill>
                              <a:srgbClr val="C00000"/>
                            </a:solidFill>
                            <a:latin typeface="Cambria Math" panose="02040503050406030204" pitchFamily="18" charset="0"/>
                          </a:rPr>
                          <m:t>)</m:t>
                        </m:r>
                      </m:e>
                    </m:nary>
                  </m:oMath>
                </a14:m>
                <a:r>
                  <a:rPr lang="en-US" altLang="zh-CN" sz="1800" b="0" dirty="0"/>
                  <a:t> </a:t>
                </a:r>
                <a:endParaRPr lang="en-US" altLang="zh-CN" sz="1800" b="0" dirty="0"/>
              </a:p>
            </p:txBody>
          </p:sp>
        </mc:Choice>
        <mc:Fallback>
          <p:sp>
            <p:nvSpPr>
              <p:cNvPr id="37" name="文本框 36"/>
              <p:cNvSpPr txBox="1">
                <a:spLocks noRot="1" noChangeAspect="1" noMove="1" noResize="1" noEditPoints="1" noAdjustHandles="1" noChangeArrowheads="1" noChangeShapeType="1" noTextEdit="1"/>
              </p:cNvSpPr>
              <p:nvPr/>
            </p:nvSpPr>
            <p:spPr>
              <a:xfrm>
                <a:off x="5781997" y="2262167"/>
                <a:ext cx="6110533" cy="3539815"/>
              </a:xfrm>
              <a:prstGeom prst="rect">
                <a:avLst/>
              </a:prstGeom>
              <a:blipFill rotWithShape="1">
                <a:blip r:embed="rId3"/>
                <a:stretch>
                  <a:fillRect l="-5" t="-8" r="4" b="-592"/>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1" name="文本框 110"/>
          <p:cNvSpPr txBox="1"/>
          <p:nvPr/>
        </p:nvSpPr>
        <p:spPr>
          <a:xfrm>
            <a:off x="689724" y="460963"/>
            <a:ext cx="84999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如何实现因果推断</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a:t>
            </a:r>
            <a:r>
              <a:rPr lang="zh-CN" altLang="en-US" sz="2800" b="1" dirty="0">
                <a:solidFill>
                  <a:prstClr val="white"/>
                </a:solidFill>
                <a:latin typeface="Arial" panose="020B0604020202020204"/>
                <a:ea typeface="微软雅黑" panose="020B0503020204020204" charset="-122"/>
              </a:rPr>
              <a:t>条件干预和协变量特定效应</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112" name="组合 111" hidden="1"/>
          <p:cNvGrpSpPr/>
          <p:nvPr/>
        </p:nvGrpSpPr>
        <p:grpSpPr>
          <a:xfrm>
            <a:off x="766764" y="1521102"/>
            <a:ext cx="10658474" cy="4407719"/>
            <a:chOff x="3032566" y="1361440"/>
            <a:chExt cx="8464109" cy="4967738"/>
          </a:xfrm>
        </p:grpSpPr>
        <p:cxnSp>
          <p:nvCxnSpPr>
            <p:cNvPr id="113" name="直接连接符 112"/>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grpSp>
        <p:nvGrpSpPr>
          <p:cNvPr id="28" name="组合 27"/>
          <p:cNvGrpSpPr/>
          <p:nvPr/>
        </p:nvGrpSpPr>
        <p:grpSpPr>
          <a:xfrm>
            <a:off x="372100" y="1961280"/>
            <a:ext cx="5241055" cy="2466967"/>
            <a:chOff x="-141761" y="1873445"/>
            <a:chExt cx="5497112" cy="2460064"/>
          </a:xfrm>
        </p:grpSpPr>
        <p:grpSp>
          <p:nvGrpSpPr>
            <p:cNvPr id="2" name="组合 1"/>
            <p:cNvGrpSpPr/>
            <p:nvPr/>
          </p:nvGrpSpPr>
          <p:grpSpPr>
            <a:xfrm>
              <a:off x="-141761" y="1873445"/>
              <a:ext cx="5497112" cy="2460064"/>
              <a:chOff x="-310931" y="2000190"/>
              <a:chExt cx="5497112" cy="2460064"/>
            </a:xfrm>
          </p:grpSpPr>
          <p:grpSp>
            <p:nvGrpSpPr>
              <p:cNvPr id="4" name="组合 3"/>
              <p:cNvGrpSpPr/>
              <p:nvPr/>
            </p:nvGrpSpPr>
            <p:grpSpPr>
              <a:xfrm>
                <a:off x="-310931" y="2000190"/>
                <a:ext cx="5497112" cy="2460064"/>
                <a:chOff x="-284646" y="423498"/>
                <a:chExt cx="4806790" cy="2067598"/>
              </a:xfrm>
            </p:grpSpPr>
            <p:sp>
              <p:nvSpPr>
                <p:cNvPr id="9" name="椭圆 8"/>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86892" y="834067"/>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3035014"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a:stCxn id="10" idx="4"/>
                  <a:endCxn id="9" idx="0"/>
                </p:cNvCxnSpPr>
                <p:nvPr/>
              </p:nvCxnSpPr>
              <p:spPr>
                <a:xfrm>
                  <a:off x="903525" y="1067120"/>
                  <a:ext cx="34160" cy="779041"/>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a:stCxn id="10" idx="6"/>
                  <a:endCxn id="6" idx="2"/>
                </p:cNvCxnSpPr>
                <p:nvPr/>
              </p:nvCxnSpPr>
              <p:spPr>
                <a:xfrm flipV="1">
                  <a:off x="1020157" y="798952"/>
                  <a:ext cx="1232376" cy="151642"/>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sp>
              <p:nvSpPr>
                <p:cNvPr id="14" name="文本框 13"/>
                <p:cNvSpPr txBox="1"/>
                <p:nvPr/>
              </p:nvSpPr>
              <p:spPr>
                <a:xfrm>
                  <a:off x="-284646" y="1798938"/>
                  <a:ext cx="1098519" cy="386928"/>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r>
                    <a:rPr lang="zh-CN" altLang="en-US" sz="2400" b="1" dirty="0">
                      <a:latin typeface="Times New Roman" panose="02020603050405020304" pitchFamily="18" charset="0"/>
                      <a:cs typeface="Times New Roman" panose="02020603050405020304" pitchFamily="18" charset="0"/>
                    </a:rPr>
                    <a:t>温度</a:t>
                  </a:r>
                  <a:endParaRPr lang="zh-CN" altLang="en-US" sz="2400" b="1"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241639" y="423498"/>
                  <a:ext cx="1364622" cy="386928"/>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r>
                    <a:rPr lang="zh-CN" altLang="en-US" sz="2400" b="1" dirty="0">
                      <a:latin typeface="Times New Roman" panose="02020603050405020304" pitchFamily="18" charset="0"/>
                      <a:cs typeface="Times New Roman" panose="02020603050405020304" pitchFamily="18" charset="0"/>
                    </a:rPr>
                    <a:t>降雨量</a:t>
                  </a:r>
                  <a:endParaRPr lang="zh-CN" altLang="en-US" sz="2400" b="1"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2294526" y="2104168"/>
                  <a:ext cx="2227618" cy="386928"/>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r>
                    <a:rPr lang="zh-CN" altLang="en-US" sz="2400" b="1" dirty="0">
                      <a:latin typeface="Times New Roman" panose="02020603050405020304" pitchFamily="18" charset="0"/>
                      <a:cs typeface="Times New Roman" panose="02020603050405020304" pitchFamily="18" charset="0"/>
                    </a:rPr>
                    <a:t>植物生长周期</a:t>
                  </a:r>
                  <a:endParaRPr lang="zh-CN" altLang="en-US" sz="2400" b="1" dirty="0">
                    <a:latin typeface="Times New Roman" panose="02020603050405020304" pitchFamily="18" charset="0"/>
                    <a:cs typeface="Times New Roman" panose="02020603050405020304" pitchFamily="18" charset="0"/>
                  </a:endParaRPr>
                </a:p>
              </p:txBody>
            </p:sp>
          </p:grpSp>
          <p:cxnSp>
            <p:nvCxnSpPr>
              <p:cNvPr id="5" name="直接箭头连接符 4"/>
              <p:cNvCxnSpPr>
                <a:stCxn id="9" idx="6"/>
                <a:endCxn id="11" idx="2"/>
              </p:cNvCxnSpPr>
              <p:nvPr/>
            </p:nvCxnSpPr>
            <p:spPr>
              <a:xfrm>
                <a:off x="1220327" y="3831545"/>
                <a:ext cx="2265152" cy="0"/>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6" name="椭圆 5"/>
              <p:cNvSpPr/>
              <p:nvPr/>
            </p:nvSpPr>
            <p:spPr>
              <a:xfrm>
                <a:off x="2590623" y="2308266"/>
                <a:ext cx="266766" cy="2772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2876024" y="2148314"/>
                <a:ext cx="1345392" cy="460373"/>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W=</a:t>
                </a:r>
                <a:r>
                  <a:rPr lang="zh-CN" altLang="en-US" sz="2400" b="1" dirty="0">
                    <a:latin typeface="Times New Roman" panose="02020603050405020304" pitchFamily="18" charset="0"/>
                    <a:cs typeface="Times New Roman" panose="02020603050405020304" pitchFamily="18" charset="0"/>
                  </a:rPr>
                  <a:t>湿度</a:t>
                </a:r>
                <a:endParaRPr lang="zh-CN" altLang="en-US" sz="2400" b="1" dirty="0">
                  <a:latin typeface="Times New Roman" panose="02020603050405020304" pitchFamily="18" charset="0"/>
                  <a:cs typeface="Times New Roman" panose="02020603050405020304" pitchFamily="18" charset="0"/>
                </a:endParaRPr>
              </a:p>
            </p:txBody>
          </p:sp>
          <p:cxnSp>
            <p:nvCxnSpPr>
              <p:cNvPr id="8" name="直接箭头连接符 7"/>
              <p:cNvCxnSpPr>
                <a:stCxn id="6" idx="5"/>
                <a:endCxn id="11" idx="0"/>
              </p:cNvCxnSpPr>
              <p:nvPr/>
            </p:nvCxnSpPr>
            <p:spPr>
              <a:xfrm>
                <a:off x="2818322" y="2544949"/>
                <a:ext cx="800539" cy="1147950"/>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grpSp>
        <p:cxnSp>
          <p:nvCxnSpPr>
            <p:cNvPr id="17" name="直接箭头连接符 16"/>
            <p:cNvCxnSpPr>
              <a:stCxn id="6" idx="3"/>
              <a:endCxn id="9" idx="7"/>
            </p:cNvCxnSpPr>
            <p:nvPr/>
          </p:nvCxnSpPr>
          <p:spPr>
            <a:xfrm flipH="1">
              <a:off x="1350430" y="2418204"/>
              <a:ext cx="1448429" cy="1188558"/>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grpSp>
      <mc:AlternateContent xmlns:mc="http://schemas.openxmlformats.org/markup-compatibility/2006">
        <mc:Choice xmlns:a14="http://schemas.microsoft.com/office/drawing/2010/main" Requires="a14">
          <p:sp>
            <p:nvSpPr>
              <p:cNvPr id="30" name="文本框 29"/>
              <p:cNvSpPr txBox="1"/>
              <p:nvPr/>
            </p:nvSpPr>
            <p:spPr>
              <a:xfrm>
                <a:off x="599814" y="4665551"/>
                <a:ext cx="5496184" cy="1086644"/>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X= g(Z) =</a:t>
                </a:r>
                <a14:m>
                  <m:oMath xmlns:m="http://schemas.openxmlformats.org/officeDocument/2006/math">
                    <m:d>
                      <m:dPr>
                        <m:begChr m:val="{"/>
                        <m:endChr m:val=""/>
                        <m:ctrlPr>
                          <a:rPr lang="en-US" altLang="zh-CN" sz="2000" i="1" smtClean="0">
                            <a:latin typeface="Cambria Math" panose="02040503050406030204" pitchFamily="18" charset="0"/>
                            <a:cs typeface="Times New Roman" panose="02020603050405020304" pitchFamily="18" charset="0"/>
                          </a:rPr>
                        </m:ctrlPr>
                      </m:dPr>
                      <m:e>
                        <m:eqArr>
                          <m:eqArrPr>
                            <m:ctrlPr>
                              <a:rPr lang="en-US" altLang="zh-CN" sz="2000" i="1" smtClean="0">
                                <a:latin typeface="Cambria Math" panose="02040503050406030204" pitchFamily="18" charset="0"/>
                                <a:cs typeface="Times New Roman" panose="02020603050405020304" pitchFamily="18" charset="0"/>
                              </a:rPr>
                            </m:ctrlPr>
                          </m:eqArrPr>
                          <m:e>
                            <m:r>
                              <a:rPr lang="en-US" altLang="zh-CN" sz="2000" b="0" i="1" smtClean="0">
                                <a:latin typeface="Cambria Math" panose="02040503050406030204" pitchFamily="18" charset="0"/>
                                <a:cs typeface="Times New Roman" panose="02020603050405020304" pitchFamily="18" charset="0"/>
                              </a:rPr>
                              <m:t>0</m:t>
                            </m:r>
                            <m:r>
                              <a:rPr lang="en-US" altLang="zh-CN" sz="2000" b="0" i="1" smtClean="0">
                                <a:latin typeface="Cambria Math" panose="02040503050406030204" pitchFamily="18" charset="0"/>
                                <a:cs typeface="Times New Roman" panose="02020603050405020304" pitchFamily="18" charset="0"/>
                              </a:rPr>
                              <m:t> , </m:t>
                            </m:r>
                            <m:r>
                              <a:rPr lang="en-US" altLang="zh-CN" sz="2000" b="0" i="1" smtClean="0">
                                <a:latin typeface="Cambria Math" panose="02040503050406030204" pitchFamily="18" charset="0"/>
                                <a:cs typeface="Times New Roman" panose="02020603050405020304" pitchFamily="18" charset="0"/>
                              </a:rPr>
                              <m:t>𝑧</m:t>
                            </m:r>
                            <m:r>
                              <a:rPr lang="en-US" altLang="zh-CN" sz="2000" b="0" i="1" smtClean="0">
                                <a:latin typeface="Cambria Math" panose="02040503050406030204" pitchFamily="18" charset="0"/>
                                <a:cs typeface="Times New Roman" panose="02020603050405020304" pitchFamily="18" charset="0"/>
                              </a:rPr>
                              <m:t>&lt;</m:t>
                            </m:r>
                            <m:r>
                              <a:rPr lang="en-US" altLang="zh-CN" sz="2000" b="0" i="1" smtClean="0">
                                <a:latin typeface="Cambria Math" panose="02040503050406030204" pitchFamily="18" charset="0"/>
                                <a:cs typeface="Times New Roman" panose="02020603050405020304" pitchFamily="18" charset="0"/>
                              </a:rPr>
                              <m:t>0</m:t>
                            </m:r>
                          </m:e>
                          <m:e>
                            <m:r>
                              <a:rPr lang="en-US" altLang="zh-CN" sz="2000" b="0" i="1" smtClean="0">
                                <a:latin typeface="Cambria Math" panose="02040503050406030204" pitchFamily="18" charset="0"/>
                                <a:cs typeface="Times New Roman" panose="02020603050405020304" pitchFamily="18" charset="0"/>
                              </a:rPr>
                              <m:t>1</m:t>
                            </m:r>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𝑧</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0</m:t>
                            </m:r>
                          </m:e>
                        </m:eqArr>
                      </m:e>
                    </m:d>
                  </m:oMath>
                </a14:m>
                <a:r>
                  <a:rPr lang="en-US" altLang="zh-CN"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其中</a:t>
                </a:r>
                <a:r>
                  <a:rPr lang="en-US" altLang="zh-CN" sz="2000" dirty="0">
                    <a:latin typeface="Times New Roman" panose="02020603050405020304" pitchFamily="18" charset="0"/>
                    <a:cs typeface="Times New Roman" panose="02020603050405020304" pitchFamily="18" charset="0"/>
                  </a:rPr>
                  <a:t>Z = -1 ,</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0 , 1 ;  W=1, -1</a:t>
                </a:r>
                <a:r>
                  <a:rPr lang="zh-CN" altLang="en-US" sz="2000" dirty="0">
                    <a:latin typeface="Times New Roman" panose="02020603050405020304" pitchFamily="18" charset="0"/>
                    <a:cs typeface="Times New Roman" panose="02020603050405020304" pitchFamily="18" charset="0"/>
                  </a:rPr>
                  <a:t>（假设数值合理）</a:t>
                </a:r>
                <a:endParaRPr lang="en-US" altLang="zh-CN" sz="2000" dirty="0">
                  <a:latin typeface="Times New Roman" panose="02020603050405020304" pitchFamily="18" charset="0"/>
                  <a:cs typeface="Times New Roman" panose="02020603050405020304" pitchFamily="18" charset="0"/>
                </a:endParaRPr>
              </a:p>
            </p:txBody>
          </p:sp>
        </mc:Choice>
        <mc:Fallback>
          <p:sp>
            <p:nvSpPr>
              <p:cNvPr id="30" name="文本框 29"/>
              <p:cNvSpPr txBox="1">
                <a:spLocks noRot="1" noChangeAspect="1" noMove="1" noResize="1" noEditPoints="1" noAdjustHandles="1" noChangeArrowheads="1" noChangeShapeType="1" noTextEdit="1"/>
              </p:cNvSpPr>
              <p:nvPr/>
            </p:nvSpPr>
            <p:spPr>
              <a:xfrm>
                <a:off x="599814" y="4665551"/>
                <a:ext cx="5496184" cy="1086644"/>
              </a:xfrm>
              <a:prstGeom prst="rect">
                <a:avLst/>
              </a:prstGeom>
              <a:blipFill rotWithShape="1">
                <a:blip r:embed="rId2"/>
                <a:stretch>
                  <a:fillRect l="-7" t="-19" r="12" b="3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5296960" y="2001144"/>
                <a:ext cx="6094140" cy="906658"/>
              </a:xfrm>
              <a:prstGeom prst="rect">
                <a:avLst/>
              </a:prstGeom>
              <a:noFill/>
            </p:spPr>
            <p:txBody>
              <a:bodyPr wrap="square">
                <a:spAutoFit/>
              </a:bodyPr>
              <a:lstStyle/>
              <a:p>
                <a:pPr indent="457200">
                  <a:lnSpc>
                    <a:spcPts val="3400"/>
                  </a:lnSpc>
                </a:pPr>
                <a14:m>
                  <m:oMath xmlns:m="http://schemas.openxmlformats.org/officeDocument/2006/math">
                    <m:r>
                      <a:rPr lang="en-US" altLang="zh-CN" sz="2000" b="1" i="1" smtClean="0">
                        <a:solidFill>
                          <a:srgbClr val="C00000"/>
                        </a:solidFill>
                        <a:latin typeface="Cambria Math" panose="02040503050406030204" pitchFamily="18" charset="0"/>
                      </a:rPr>
                      <m:t>𝑷</m:t>
                    </m:r>
                    <m:r>
                      <a:rPr lang="en-US" altLang="zh-CN" sz="2000" b="1" i="1" smtClean="0">
                        <a:solidFill>
                          <a:srgbClr val="C00000"/>
                        </a:solidFill>
                        <a:latin typeface="Cambria Math" panose="02040503050406030204" pitchFamily="18" charset="0"/>
                      </a:rPr>
                      <m:t> </m:t>
                    </m:r>
                    <m:d>
                      <m:dPr>
                        <m:endChr m:val="|"/>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𝒀</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𝒚</m:t>
                        </m:r>
                      </m:e>
                    </m:d>
                    <m:r>
                      <a:rPr lang="en-US" altLang="zh-CN" sz="2000" b="1" i="1">
                        <a:solidFill>
                          <a:srgbClr val="C00000"/>
                        </a:solidFill>
                        <a:latin typeface="Cambria Math" panose="02040503050406030204" pitchFamily="18" charset="0"/>
                      </a:rPr>
                      <m:t> </m:t>
                    </m:r>
                    <m:r>
                      <a:rPr lang="en-US" altLang="zh-CN" sz="2000" b="1" i="1">
                        <a:solidFill>
                          <a:srgbClr val="C00000"/>
                        </a:solidFill>
                        <a:latin typeface="Cambria Math" panose="02040503050406030204" pitchFamily="18" charset="0"/>
                      </a:rPr>
                      <m:t>𝒅𝒐</m:t>
                    </m:r>
                    <m:d>
                      <m:dPr>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𝑿</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𝒙</m:t>
                        </m:r>
                      </m:e>
                    </m:d>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𝒁</m:t>
                    </m:r>
                    <m:r>
                      <a:rPr lang="en-US" altLang="zh-CN" sz="2000" b="1" i="1" smtClean="0">
                        <a:solidFill>
                          <a:srgbClr val="C00000"/>
                        </a:solidFill>
                        <a:latin typeface="Cambria Math" panose="02040503050406030204" pitchFamily="18" charset="0"/>
                      </a:rPr>
                      <m:t>=</m:t>
                    </m:r>
                    <m:r>
                      <m:rPr>
                        <m:sty m:val="p"/>
                      </m:rPr>
                      <a:rPr lang="en-US" altLang="zh-CN" sz="2000" b="1" i="1">
                        <a:solidFill>
                          <a:srgbClr val="C00000"/>
                        </a:solidFill>
                        <a:latin typeface="Cambria Math" panose="02040503050406030204" pitchFamily="18" charset="0"/>
                      </a:rPr>
                      <m:t>z</m:t>
                    </m:r>
                    <m:r>
                      <a:rPr lang="en-US" altLang="zh-CN" sz="2000" b="1" i="1">
                        <a:solidFill>
                          <a:srgbClr val="C00000"/>
                        </a:solidFill>
                        <a:latin typeface="Cambria Math" panose="02040503050406030204" pitchFamily="18" charset="0"/>
                      </a:rPr>
                      <m:t>)</m:t>
                    </m:r>
                  </m:oMath>
                </a14:m>
                <a:r>
                  <a:rPr lang="en-US" altLang="zh-CN" sz="2000" b="1" dirty="0">
                    <a:solidFill>
                      <a:srgbClr val="C00000"/>
                    </a:solidFill>
                  </a:rPr>
                  <a:t> =</a:t>
                </a:r>
                <a:endParaRPr lang="en-US" altLang="zh-CN" sz="2000" b="1" dirty="0">
                  <a:solidFill>
                    <a:srgbClr val="C00000"/>
                  </a:solidFill>
                </a:endParaRPr>
              </a:p>
              <a:p>
                <a:pPr algn="r">
                  <a:lnSpc>
                    <a:spcPts val="3400"/>
                  </a:lnSpc>
                </a:pPr>
                <a14:m>
                  <m:oMath xmlns:m="http://schemas.openxmlformats.org/officeDocument/2006/math">
                    <m:nary>
                      <m:naryPr>
                        <m:chr m:val="∑"/>
                        <m:subHide m:val="on"/>
                        <m:supHide m:val="on"/>
                        <m:ctrlPr>
                          <a:rPr lang="en-US" altLang="zh-CN" sz="2000" b="1" i="1" smtClean="0">
                            <a:solidFill>
                              <a:srgbClr val="C00000"/>
                            </a:solidFill>
                            <a:latin typeface="Cambria Math" panose="02040503050406030204" pitchFamily="18" charset="0"/>
                          </a:rPr>
                        </m:ctrlPr>
                      </m:naryPr>
                      <m:sub/>
                      <m:sup/>
                      <m:e>
                        <m:r>
                          <m:rPr>
                            <m:sty m:val="p"/>
                          </m:rPr>
                          <a:rPr lang="en-US" altLang="zh-CN" sz="2000" b="1" i="1" baseline="-25000">
                            <a:solidFill>
                              <a:srgbClr val="C00000"/>
                            </a:solidFill>
                            <a:latin typeface="Cambria Math" panose="02040503050406030204" pitchFamily="18" charset="0"/>
                          </a:rPr>
                          <m:t>s</m:t>
                        </m:r>
                        <m:r>
                          <a:rPr lang="en-US" altLang="zh-CN" sz="2000" b="1" i="1">
                            <a:solidFill>
                              <a:srgbClr val="C00000"/>
                            </a:solidFill>
                            <a:latin typeface="Cambria Math" panose="02040503050406030204" pitchFamily="18" charset="0"/>
                          </a:rPr>
                          <m:t>𝑷</m:t>
                        </m:r>
                        <m:r>
                          <a:rPr lang="en-US" altLang="zh-CN" sz="2000" b="1" i="1">
                            <a:solidFill>
                              <a:srgbClr val="C00000"/>
                            </a:solidFill>
                            <a:latin typeface="Cambria Math" panose="02040503050406030204" pitchFamily="18" charset="0"/>
                          </a:rPr>
                          <m:t> (</m:t>
                        </m:r>
                        <m:r>
                          <a:rPr lang="en-US" altLang="zh-CN" sz="2000" b="1" i="1" smtClean="0">
                            <a:solidFill>
                              <a:srgbClr val="C00000"/>
                            </a:solidFill>
                            <a:latin typeface="Cambria Math" panose="02040503050406030204" pitchFamily="18" charset="0"/>
                          </a:rPr>
                          <m:t>𝒀</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𝒚</m:t>
                        </m:r>
                        <m:r>
                          <a:rPr lang="en-US" altLang="zh-CN" sz="2000" b="1" i="1" smtClean="0">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𝑿</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𝒙</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𝒁</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𝒛</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𝑺</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𝒔</m:t>
                        </m:r>
                        <m:r>
                          <a:rPr lang="en-US" altLang="zh-CN" sz="2000" b="1" i="1">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 </m:t>
                        </m:r>
                        <m:r>
                          <m:rPr>
                            <m:nor/>
                          </m:rPr>
                          <a:rPr lang="en-US" altLang="zh-CN" sz="2000" b="1" i="1" dirty="0">
                            <a:solidFill>
                              <a:srgbClr val="C00000"/>
                            </a:solidFill>
                            <a:latin typeface="Cambria Math" panose="02040503050406030204" pitchFamily="18" charset="0"/>
                          </a:rPr>
                          <m:t>P</m:t>
                        </m:r>
                        <m:r>
                          <a:rPr lang="en-US" altLang="zh-CN" sz="2000" b="1" i="1">
                            <a:solidFill>
                              <a:srgbClr val="C00000"/>
                            </a:solidFill>
                            <a:latin typeface="Cambria Math" panose="02040503050406030204" pitchFamily="18" charset="0"/>
                          </a:rPr>
                          <m:t> </m:t>
                        </m:r>
                        <m:r>
                          <a:rPr lang="en-US" altLang="zh-CN" sz="2000" b="1" i="1" baseline="-25000">
                            <a:solidFill>
                              <a:srgbClr val="C00000"/>
                            </a:solidFill>
                            <a:latin typeface="Cambria Math" panose="02040503050406030204" pitchFamily="18" charset="0"/>
                          </a:rPr>
                          <m:t> </m:t>
                        </m:r>
                        <m:r>
                          <m:rPr>
                            <m:nor/>
                          </m:rPr>
                          <a:rPr lang="en-US" altLang="zh-CN" sz="2000" b="1" dirty="0">
                            <a:solidFill>
                              <a:srgbClr val="C00000"/>
                            </a:solidFill>
                            <a:latin typeface="Cambria Math" panose="02040503050406030204" pitchFamily="18" charset="0"/>
                          </a:rPr>
                          <m:t>(</m:t>
                        </m:r>
                        <m:r>
                          <m:rPr>
                            <m:nor/>
                          </m:rPr>
                          <a:rPr lang="en-US" altLang="zh-CN" sz="2000" b="1" i="0" dirty="0" smtClean="0">
                            <a:solidFill>
                              <a:srgbClr val="C00000"/>
                            </a:solidFill>
                            <a:latin typeface="Cambria Math" panose="02040503050406030204" pitchFamily="18" charset="0"/>
                          </a:rPr>
                          <m:t>S</m:t>
                        </m:r>
                        <m:r>
                          <m:rPr>
                            <m:nor/>
                          </m:rPr>
                          <a:rPr lang="en-US" altLang="zh-CN" sz="2000" b="1" i="0" dirty="0" smtClean="0">
                            <a:solidFill>
                              <a:srgbClr val="C00000"/>
                            </a:solidFill>
                            <a:latin typeface="Cambria Math" panose="02040503050406030204" pitchFamily="18" charset="0"/>
                          </a:rPr>
                          <m:t>=</m:t>
                        </m:r>
                        <m:r>
                          <m:rPr>
                            <m:sty m:val="p"/>
                          </m:rPr>
                          <a:rPr lang="en-US" altLang="zh-CN" sz="2000" b="1" i="1" dirty="0">
                            <a:solidFill>
                              <a:srgbClr val="C00000"/>
                            </a:solidFill>
                            <a:latin typeface="Cambria Math" panose="02040503050406030204" pitchFamily="18" charset="0"/>
                          </a:rPr>
                          <m:t>s</m:t>
                        </m:r>
                        <m:r>
                          <m:rPr>
                            <m:nor/>
                          </m:rPr>
                          <a:rPr lang="en-US" altLang="zh-CN" sz="2000" b="1" dirty="0" smtClean="0">
                            <a:solidFill>
                              <a:srgbClr val="C00000"/>
                            </a:solidFill>
                            <a:latin typeface="Cambria Math" panose="02040503050406030204" pitchFamily="18" charset="0"/>
                          </a:rPr>
                          <m:t>|</m:t>
                        </m:r>
                        <m:r>
                          <m:rPr>
                            <m:nor/>
                          </m:rPr>
                          <a:rPr lang="en-US" altLang="zh-CN" sz="2000" b="1" dirty="0" smtClean="0">
                            <a:solidFill>
                              <a:srgbClr val="C00000"/>
                            </a:solidFill>
                            <a:latin typeface="Cambria Math" panose="02040503050406030204" pitchFamily="18" charset="0"/>
                          </a:rPr>
                          <m:t>Z</m:t>
                        </m:r>
                        <m:r>
                          <m:rPr>
                            <m:nor/>
                          </m:rPr>
                          <a:rPr lang="en-US" altLang="zh-CN" sz="2000" b="1" i="1" dirty="0">
                            <a:solidFill>
                              <a:srgbClr val="C00000"/>
                            </a:solidFill>
                            <a:latin typeface="Cambria Math" panose="02040503050406030204" pitchFamily="18" charset="0"/>
                          </a:rPr>
                          <m:t>=</m:t>
                        </m:r>
                        <m:r>
                          <m:rPr>
                            <m:nor/>
                          </m:rPr>
                          <a:rPr lang="en-US" altLang="zh-CN" sz="2000" b="1" i="0" dirty="0" smtClean="0">
                            <a:solidFill>
                              <a:srgbClr val="C00000"/>
                            </a:solidFill>
                            <a:latin typeface="Cambria Math" panose="02040503050406030204" pitchFamily="18" charset="0"/>
                          </a:rPr>
                          <m:t>z</m:t>
                        </m:r>
                        <m:r>
                          <m:rPr>
                            <m:nor/>
                          </m:rPr>
                          <a:rPr lang="en-US" altLang="zh-CN" sz="2000" b="1" i="0" dirty="0" smtClean="0">
                            <a:solidFill>
                              <a:srgbClr val="C00000"/>
                            </a:solidFill>
                            <a:latin typeface="Cambria Math" panose="02040503050406030204" pitchFamily="18" charset="0"/>
                          </a:rPr>
                          <m:t>)</m:t>
                        </m:r>
                      </m:e>
                    </m:nary>
                  </m:oMath>
                </a14:m>
                <a:r>
                  <a:rPr lang="en-US" altLang="zh-CN" sz="1600" b="0" dirty="0"/>
                  <a:t> </a:t>
                </a:r>
                <a:endParaRPr lang="en-US" altLang="zh-CN" sz="1600" b="0" dirty="0"/>
              </a:p>
            </p:txBody>
          </p:sp>
        </mc:Choice>
        <mc:Fallback>
          <p:sp>
            <p:nvSpPr>
              <p:cNvPr id="19" name="文本框 18"/>
              <p:cNvSpPr txBox="1">
                <a:spLocks noRot="1" noChangeAspect="1" noMove="1" noResize="1" noEditPoints="1" noAdjustHandles="1" noChangeArrowheads="1" noChangeShapeType="1" noTextEdit="1"/>
              </p:cNvSpPr>
              <p:nvPr/>
            </p:nvSpPr>
            <p:spPr>
              <a:xfrm>
                <a:off x="5296960" y="2001144"/>
                <a:ext cx="6094140" cy="906658"/>
              </a:xfrm>
              <a:prstGeom prst="rect">
                <a:avLst/>
              </a:prstGeom>
              <a:blipFill rotWithShape="1">
                <a:blip r:embed="rId3"/>
                <a:stretch>
                  <a:fillRect l="-7" t="-29" r="8" b="-5868"/>
                </a:stretch>
              </a:blipFill>
            </p:spPr>
            <p:txBody>
              <a:bodyPr/>
              <a:lstStyle/>
              <a:p>
                <a:r>
                  <a:rPr lang="zh-CN" altLang="en-US">
                    <a:noFill/>
                  </a:rPr>
                  <a:t> </a:t>
                </a:r>
              </a:p>
            </p:txBody>
          </p:sp>
        </mc:Fallback>
      </mc:AlternateContent>
      <p:pic>
        <p:nvPicPr>
          <p:cNvPr id="21" name="图片 20"/>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647293" y="3194764"/>
            <a:ext cx="6125430" cy="273405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1" name="文本框 110"/>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如何实现因果推断</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a:t>
            </a:r>
            <a:r>
              <a:rPr lang="zh-CN" altLang="en-US" sz="2800" b="1" dirty="0">
                <a:solidFill>
                  <a:prstClr val="white"/>
                </a:solidFill>
                <a:latin typeface="Arial" panose="020B0604020202020204"/>
                <a:ea typeface="微软雅黑" panose="020B0503020204020204" charset="-122"/>
              </a:rPr>
              <a:t>逆概率加权</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112" name="组合 111" hidden="1"/>
          <p:cNvGrpSpPr/>
          <p:nvPr/>
        </p:nvGrpSpPr>
        <p:grpSpPr>
          <a:xfrm>
            <a:off x="766764" y="1521102"/>
            <a:ext cx="10658474" cy="4407719"/>
            <a:chOff x="3032566" y="1361440"/>
            <a:chExt cx="8464109" cy="4967738"/>
          </a:xfrm>
        </p:grpSpPr>
        <p:cxnSp>
          <p:nvCxnSpPr>
            <p:cNvPr id="113" name="直接连接符 112"/>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graphicFrame>
        <p:nvGraphicFramePr>
          <p:cNvPr id="4" name="表格 4"/>
          <p:cNvGraphicFramePr>
            <a:graphicFrameLocks noGrp="1"/>
          </p:cNvGraphicFramePr>
          <p:nvPr/>
        </p:nvGraphicFramePr>
        <p:xfrm>
          <a:off x="675561" y="2825470"/>
          <a:ext cx="4945688" cy="3337560"/>
        </p:xfrm>
        <a:graphic>
          <a:graphicData uri="http://schemas.openxmlformats.org/drawingml/2006/table">
            <a:tbl>
              <a:tblPr firstRow="1" bandRow="1">
                <a:tableStyleId>{5C22544A-7EE6-4342-B048-85BDC9FD1C3A}</a:tableStyleId>
              </a:tblPr>
              <a:tblGrid>
                <a:gridCol w="899296"/>
                <a:gridCol w="1004125"/>
                <a:gridCol w="1034099"/>
                <a:gridCol w="2008168"/>
              </a:tblGrid>
              <a:tr h="370840">
                <a:tc>
                  <a:txBody>
                    <a:bodyPr/>
                    <a:lstStyle/>
                    <a:p>
                      <a:pPr algn="ctr"/>
                      <a:r>
                        <a:rPr lang="en-US" altLang="zh-CN" dirty="0"/>
                        <a:t>X</a:t>
                      </a:r>
                      <a:endParaRPr lang="zh-CN" altLang="en-US" dirty="0"/>
                    </a:p>
                  </a:txBody>
                  <a:tcPr/>
                </a:tc>
                <a:tc>
                  <a:txBody>
                    <a:bodyPr/>
                    <a:lstStyle/>
                    <a:p>
                      <a:pPr algn="ctr"/>
                      <a:r>
                        <a:rPr lang="en-US" altLang="zh-CN" dirty="0"/>
                        <a:t>Y</a:t>
                      </a:r>
                      <a:endParaRPr lang="zh-CN" altLang="en-US" dirty="0"/>
                    </a:p>
                  </a:txBody>
                  <a:tcPr/>
                </a:tc>
                <a:tc>
                  <a:txBody>
                    <a:bodyPr/>
                    <a:lstStyle/>
                    <a:p>
                      <a:pPr algn="ctr"/>
                      <a:r>
                        <a:rPr lang="en-US" altLang="zh-CN" dirty="0"/>
                        <a:t>Z</a:t>
                      </a:r>
                      <a:endParaRPr lang="zh-CN" altLang="en-US" dirty="0"/>
                    </a:p>
                  </a:txBody>
                  <a:tcPr/>
                </a:tc>
                <a:tc>
                  <a:txBody>
                    <a:bodyPr/>
                    <a:lstStyle/>
                    <a:p>
                      <a:pPr algn="ctr"/>
                      <a:r>
                        <a:rPr lang="zh-CN" altLang="en-US" dirty="0"/>
                        <a:t>占总数的比例</a:t>
                      </a:r>
                      <a:endParaRPr lang="zh-CN" altLang="en-US" dirty="0"/>
                    </a:p>
                  </a:txBody>
                  <a:tcPr/>
                </a:tc>
              </a:tr>
              <a:tr h="370840">
                <a:tc>
                  <a:txBody>
                    <a:bodyPr/>
                    <a:lstStyle/>
                    <a:p>
                      <a:pPr algn="ctr"/>
                      <a:r>
                        <a:rPr lang="en-US" altLang="zh-CN" dirty="0"/>
                        <a:t>1</a:t>
                      </a:r>
                      <a:endParaRPr lang="en-US" altLang="zh-CN" dirty="0"/>
                    </a:p>
                  </a:txBody>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0.116</a:t>
                      </a:r>
                      <a:endParaRPr lang="zh-CN" altLang="en-US" dirty="0"/>
                    </a:p>
                  </a:txBody>
                  <a:tcPr/>
                </a:tc>
              </a:tr>
              <a:tr h="370840">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0.274</a:t>
                      </a:r>
                      <a:endParaRPr lang="zh-CN" altLang="en-US" dirty="0"/>
                    </a:p>
                  </a:txBody>
                  <a:tcPr/>
                </a:tc>
              </a:tr>
              <a:tr h="370840">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0.01</a:t>
                      </a:r>
                      <a:endParaRPr lang="zh-CN" altLang="en-US" dirty="0"/>
                    </a:p>
                  </a:txBody>
                  <a:tcPr anchor="ctr"/>
                </a:tc>
              </a:tr>
              <a:tr h="370840">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0.101</a:t>
                      </a:r>
                      <a:endParaRPr lang="zh-CN" altLang="en-US" dirty="0"/>
                    </a:p>
                  </a:txBody>
                  <a:tcPr/>
                </a:tc>
              </a:tr>
              <a:tr h="370840">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0.334</a:t>
                      </a:r>
                      <a:endParaRPr lang="zh-CN" altLang="en-US" dirty="0"/>
                    </a:p>
                  </a:txBody>
                  <a:tcPr/>
                </a:tc>
              </a:tr>
              <a:tr h="370840">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0.079</a:t>
                      </a:r>
                      <a:endParaRPr lang="zh-CN" altLang="en-US" dirty="0"/>
                    </a:p>
                  </a:txBody>
                  <a:tcPr/>
                </a:tc>
              </a:tr>
              <a:tr h="370840">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0.051</a:t>
                      </a:r>
                      <a:endParaRPr lang="zh-CN" altLang="en-US" dirty="0"/>
                    </a:p>
                  </a:txBody>
                  <a:tcPr/>
                </a:tc>
              </a:tr>
              <a:tr h="370840">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0.036</a:t>
                      </a:r>
                      <a:endParaRPr lang="zh-CN" altLang="en-US" dirty="0"/>
                    </a:p>
                  </a:txBody>
                  <a:tcPr/>
                </a:tc>
              </a:tr>
            </a:tbl>
          </a:graphicData>
        </a:graphic>
      </p:graphicFrame>
      <mc:AlternateContent xmlns:mc="http://schemas.openxmlformats.org/markup-compatibility/2006">
        <mc:Choice xmlns:a14="http://schemas.microsoft.com/office/drawing/2010/main" Requires="a14">
          <p:sp>
            <p:nvSpPr>
              <p:cNvPr id="6" name="文本框 5"/>
              <p:cNvSpPr txBox="1"/>
              <p:nvPr/>
            </p:nvSpPr>
            <p:spPr>
              <a:xfrm>
                <a:off x="3706479" y="1350947"/>
                <a:ext cx="8313224" cy="1377621"/>
              </a:xfrm>
              <a:prstGeom prst="rect">
                <a:avLst/>
              </a:prstGeom>
              <a:noFill/>
            </p:spPr>
            <p:txBody>
              <a:bodyPr wrap="square">
                <a:spAutoFit/>
              </a:bodyPr>
              <a:lstStyle/>
              <a:p>
                <a:pPr>
                  <a:lnSpc>
                    <a:spcPts val="5000"/>
                  </a:lnSpc>
                </a:pPr>
                <a14:m>
                  <m:oMath xmlns:m="http://schemas.openxmlformats.org/officeDocument/2006/math">
                    <m:r>
                      <a:rPr lang="en-US" altLang="zh-CN" sz="3200" b="1" i="1" smtClean="0">
                        <a:solidFill>
                          <a:srgbClr val="C00000"/>
                        </a:solidFill>
                        <a:latin typeface="Cambria Math" panose="02040503050406030204" pitchFamily="18" charset="0"/>
                      </a:rPr>
                      <m:t>𝑷</m:t>
                    </m:r>
                    <m:r>
                      <a:rPr lang="en-US" altLang="zh-CN" sz="3200" b="1" i="1" smtClean="0">
                        <a:solidFill>
                          <a:srgbClr val="C00000"/>
                        </a:solidFill>
                        <a:latin typeface="Cambria Math" panose="02040503050406030204" pitchFamily="18" charset="0"/>
                      </a:rPr>
                      <m:t> </m:t>
                    </m:r>
                    <m:d>
                      <m:dPr>
                        <m:endChr m:val="|"/>
                        <m:ctrlPr>
                          <a:rPr lang="en-US" altLang="zh-CN" sz="3200" b="1" i="1">
                            <a:solidFill>
                              <a:srgbClr val="C00000"/>
                            </a:solidFill>
                            <a:latin typeface="Cambria Math" panose="02040503050406030204" pitchFamily="18" charset="0"/>
                          </a:rPr>
                        </m:ctrlPr>
                      </m:dPr>
                      <m:e>
                        <m:r>
                          <a:rPr lang="en-US" altLang="zh-CN" sz="3200" b="1" i="1">
                            <a:solidFill>
                              <a:srgbClr val="C00000"/>
                            </a:solidFill>
                            <a:latin typeface="Cambria Math" panose="02040503050406030204" pitchFamily="18" charset="0"/>
                          </a:rPr>
                          <m:t>𝒀</m:t>
                        </m:r>
                        <m:r>
                          <a:rPr lang="en-US" altLang="zh-CN" sz="3200" b="1" i="1">
                            <a:solidFill>
                              <a:srgbClr val="C00000"/>
                            </a:solidFill>
                            <a:latin typeface="Cambria Math" panose="02040503050406030204" pitchFamily="18" charset="0"/>
                          </a:rPr>
                          <m:t>=</m:t>
                        </m:r>
                        <m:r>
                          <a:rPr lang="en-US" altLang="zh-CN" sz="3200" b="1" i="1">
                            <a:solidFill>
                              <a:srgbClr val="C00000"/>
                            </a:solidFill>
                            <a:latin typeface="Cambria Math" panose="02040503050406030204" pitchFamily="18" charset="0"/>
                          </a:rPr>
                          <m:t>𝒚</m:t>
                        </m:r>
                      </m:e>
                    </m:d>
                    <m:r>
                      <a:rPr lang="en-US" altLang="zh-CN" sz="3200" b="1" i="1">
                        <a:solidFill>
                          <a:srgbClr val="C00000"/>
                        </a:solidFill>
                        <a:latin typeface="Cambria Math" panose="02040503050406030204" pitchFamily="18" charset="0"/>
                      </a:rPr>
                      <m:t> </m:t>
                    </m:r>
                    <m:r>
                      <a:rPr lang="en-US" altLang="zh-CN" sz="3200" b="1" i="1">
                        <a:solidFill>
                          <a:srgbClr val="C00000"/>
                        </a:solidFill>
                        <a:latin typeface="Cambria Math" panose="02040503050406030204" pitchFamily="18" charset="0"/>
                      </a:rPr>
                      <m:t>𝒅𝒐</m:t>
                    </m:r>
                    <m:r>
                      <a:rPr lang="en-US" altLang="zh-CN" sz="3200" b="1" i="1">
                        <a:solidFill>
                          <a:srgbClr val="C00000"/>
                        </a:solidFill>
                        <a:latin typeface="Cambria Math" panose="02040503050406030204" pitchFamily="18" charset="0"/>
                      </a:rPr>
                      <m:t>(</m:t>
                    </m:r>
                    <m:r>
                      <a:rPr lang="en-US" altLang="zh-CN" sz="3200" b="1" i="1">
                        <a:solidFill>
                          <a:srgbClr val="C00000"/>
                        </a:solidFill>
                        <a:latin typeface="Cambria Math" panose="02040503050406030204" pitchFamily="18" charset="0"/>
                      </a:rPr>
                      <m:t>𝑿</m:t>
                    </m:r>
                    <m:r>
                      <a:rPr lang="en-US" altLang="zh-CN" sz="3200" b="1" i="1">
                        <a:solidFill>
                          <a:srgbClr val="C00000"/>
                        </a:solidFill>
                        <a:latin typeface="Cambria Math" panose="02040503050406030204" pitchFamily="18" charset="0"/>
                      </a:rPr>
                      <m:t>=</m:t>
                    </m:r>
                    <m:r>
                      <a:rPr lang="en-US" altLang="zh-CN" sz="3200" b="1" i="1">
                        <a:solidFill>
                          <a:srgbClr val="C00000"/>
                        </a:solidFill>
                        <a:latin typeface="Cambria Math" panose="02040503050406030204" pitchFamily="18" charset="0"/>
                      </a:rPr>
                      <m:t>𝒙</m:t>
                    </m:r>
                    <m:r>
                      <a:rPr lang="en-US" altLang="zh-CN" sz="3200" b="1" i="1">
                        <a:solidFill>
                          <a:srgbClr val="C00000"/>
                        </a:solidFill>
                        <a:latin typeface="Cambria Math" panose="02040503050406030204" pitchFamily="18" charset="0"/>
                      </a:rPr>
                      <m:t>))</m:t>
                    </m:r>
                  </m:oMath>
                </a14:m>
                <a:r>
                  <a:rPr lang="en-US" altLang="zh-CN" sz="3200" b="1" dirty="0">
                    <a:solidFill>
                      <a:srgbClr val="C00000"/>
                    </a:solidFill>
                  </a:rPr>
                  <a:t> =</a:t>
                </a:r>
                <a14:m>
                  <m:oMath xmlns:m="http://schemas.openxmlformats.org/officeDocument/2006/math">
                    <m:nary>
                      <m:naryPr>
                        <m:chr m:val="∑"/>
                        <m:supHide m:val="on"/>
                        <m:ctrlPr>
                          <a:rPr lang="en-US" altLang="zh-CN" sz="3200" b="1" i="1" dirty="0" smtClean="0">
                            <a:solidFill>
                              <a:srgbClr val="C00000"/>
                            </a:solidFill>
                            <a:latin typeface="Cambria Math" panose="02040503050406030204" pitchFamily="18" charset="0"/>
                          </a:rPr>
                        </m:ctrlPr>
                      </m:naryPr>
                      <m:sub>
                        <m:r>
                          <m:rPr>
                            <m:sty m:val="p"/>
                            <m:brk m:alnAt="7"/>
                          </m:rPr>
                          <a:rPr lang="en-US" altLang="zh-CN" sz="3200" b="1" i="1" dirty="0">
                            <a:solidFill>
                              <a:srgbClr val="C00000"/>
                            </a:solidFill>
                            <a:latin typeface="Cambria Math" panose="02040503050406030204" pitchFamily="18" charset="0"/>
                          </a:rPr>
                          <m:t>z</m:t>
                        </m:r>
                      </m:sub>
                      <m:sup/>
                      <m:e>
                        <m:f>
                          <m:fPr>
                            <m:ctrlPr>
                              <a:rPr lang="en-US" altLang="zh-CN" sz="3200" b="1" i="1" dirty="0" smtClean="0">
                                <a:solidFill>
                                  <a:srgbClr val="C00000"/>
                                </a:solidFill>
                                <a:latin typeface="Cambria Math" panose="02040503050406030204" pitchFamily="18" charset="0"/>
                              </a:rPr>
                            </m:ctrlPr>
                          </m:fPr>
                          <m:num>
                            <m:r>
                              <a:rPr lang="en-US" altLang="zh-CN" sz="3200" b="1" i="1" dirty="0" smtClean="0">
                                <a:solidFill>
                                  <a:srgbClr val="C00000"/>
                                </a:solidFill>
                                <a:latin typeface="Cambria Math" panose="02040503050406030204" pitchFamily="18" charset="0"/>
                              </a:rPr>
                              <m:t>𝑷</m:t>
                            </m:r>
                            <m:r>
                              <a:rPr lang="en-US" altLang="zh-CN" sz="3200" b="1" i="1" dirty="0" smtClean="0">
                                <a:solidFill>
                                  <a:srgbClr val="C00000"/>
                                </a:solidFill>
                                <a:latin typeface="Cambria Math" panose="02040503050406030204" pitchFamily="18" charset="0"/>
                              </a:rPr>
                              <m:t>(</m:t>
                            </m:r>
                            <m:r>
                              <a:rPr lang="en-US" altLang="zh-CN" sz="3200" b="1" i="1" dirty="0" smtClean="0">
                                <a:solidFill>
                                  <a:srgbClr val="C00000"/>
                                </a:solidFill>
                                <a:latin typeface="Cambria Math" panose="02040503050406030204" pitchFamily="18" charset="0"/>
                              </a:rPr>
                              <m:t>𝒀</m:t>
                            </m:r>
                            <m:r>
                              <a:rPr lang="en-US" altLang="zh-CN" sz="3200" b="1" i="1" dirty="0" smtClean="0">
                                <a:solidFill>
                                  <a:srgbClr val="C00000"/>
                                </a:solidFill>
                                <a:latin typeface="Cambria Math" panose="02040503050406030204" pitchFamily="18" charset="0"/>
                              </a:rPr>
                              <m:t>=</m:t>
                            </m:r>
                            <m:r>
                              <a:rPr lang="en-US" altLang="zh-CN" sz="3200" b="1" i="1" dirty="0" smtClean="0">
                                <a:solidFill>
                                  <a:srgbClr val="C00000"/>
                                </a:solidFill>
                                <a:latin typeface="Cambria Math" panose="02040503050406030204" pitchFamily="18" charset="0"/>
                              </a:rPr>
                              <m:t>𝒚</m:t>
                            </m:r>
                            <m:r>
                              <a:rPr lang="en-US" altLang="zh-CN" sz="3200" b="1" i="1" dirty="0" smtClean="0">
                                <a:solidFill>
                                  <a:srgbClr val="C00000"/>
                                </a:solidFill>
                                <a:latin typeface="Cambria Math" panose="02040503050406030204" pitchFamily="18" charset="0"/>
                              </a:rPr>
                              <m:t>,</m:t>
                            </m:r>
                            <m:r>
                              <a:rPr lang="en-US" altLang="zh-CN" sz="3200" b="1" i="1" dirty="0" smtClean="0">
                                <a:solidFill>
                                  <a:srgbClr val="C00000"/>
                                </a:solidFill>
                                <a:latin typeface="Cambria Math" panose="02040503050406030204" pitchFamily="18" charset="0"/>
                              </a:rPr>
                              <m:t>𝑿</m:t>
                            </m:r>
                            <m:r>
                              <a:rPr lang="en-US" altLang="zh-CN" sz="3200" b="1" i="1" dirty="0" smtClean="0">
                                <a:solidFill>
                                  <a:srgbClr val="C00000"/>
                                </a:solidFill>
                                <a:latin typeface="Cambria Math" panose="02040503050406030204" pitchFamily="18" charset="0"/>
                              </a:rPr>
                              <m:t>=</m:t>
                            </m:r>
                            <m:r>
                              <a:rPr lang="en-US" altLang="zh-CN" sz="3200" b="1" i="1" dirty="0" smtClean="0">
                                <a:solidFill>
                                  <a:srgbClr val="C00000"/>
                                </a:solidFill>
                                <a:latin typeface="Cambria Math" panose="02040503050406030204" pitchFamily="18" charset="0"/>
                              </a:rPr>
                              <m:t>𝒙</m:t>
                            </m:r>
                            <m:r>
                              <a:rPr lang="en-US" altLang="zh-CN" sz="3200" b="1" i="1" dirty="0" smtClean="0">
                                <a:solidFill>
                                  <a:srgbClr val="C00000"/>
                                </a:solidFill>
                                <a:latin typeface="Cambria Math" panose="02040503050406030204" pitchFamily="18" charset="0"/>
                              </a:rPr>
                              <m:t>,</m:t>
                            </m:r>
                            <m:r>
                              <a:rPr lang="en-US" altLang="zh-CN" sz="3200" b="1" i="1" dirty="0" smtClean="0">
                                <a:solidFill>
                                  <a:srgbClr val="C00000"/>
                                </a:solidFill>
                                <a:latin typeface="Cambria Math" panose="02040503050406030204" pitchFamily="18" charset="0"/>
                              </a:rPr>
                              <m:t>𝒁</m:t>
                            </m:r>
                            <m:r>
                              <a:rPr lang="en-US" altLang="zh-CN" sz="3200" b="1" i="1" dirty="0" smtClean="0">
                                <a:solidFill>
                                  <a:srgbClr val="C00000"/>
                                </a:solidFill>
                                <a:latin typeface="Cambria Math" panose="02040503050406030204" pitchFamily="18" charset="0"/>
                              </a:rPr>
                              <m:t>=</m:t>
                            </m:r>
                            <m:r>
                              <a:rPr lang="en-US" altLang="zh-CN" sz="3200" b="1" i="1" dirty="0" smtClean="0">
                                <a:solidFill>
                                  <a:srgbClr val="C00000"/>
                                </a:solidFill>
                                <a:latin typeface="Cambria Math" panose="02040503050406030204" pitchFamily="18" charset="0"/>
                              </a:rPr>
                              <m:t>𝒛</m:t>
                            </m:r>
                            <m:r>
                              <a:rPr lang="en-US" altLang="zh-CN" sz="3200" b="1" i="1" dirty="0" smtClean="0">
                                <a:solidFill>
                                  <a:srgbClr val="C00000"/>
                                </a:solidFill>
                                <a:latin typeface="Cambria Math" panose="02040503050406030204" pitchFamily="18" charset="0"/>
                              </a:rPr>
                              <m:t>)</m:t>
                            </m:r>
                          </m:num>
                          <m:den>
                            <m:r>
                              <a:rPr lang="en-US" altLang="zh-CN" sz="3200" b="1" i="1" dirty="0" smtClean="0">
                                <a:solidFill>
                                  <a:srgbClr val="C00000"/>
                                </a:solidFill>
                                <a:latin typeface="Cambria Math" panose="02040503050406030204" pitchFamily="18" charset="0"/>
                              </a:rPr>
                              <m:t>𝑷</m:t>
                            </m:r>
                            <m:r>
                              <a:rPr lang="en-US" altLang="zh-CN" sz="3200" b="1" i="1" dirty="0" smtClean="0">
                                <a:solidFill>
                                  <a:srgbClr val="C00000"/>
                                </a:solidFill>
                                <a:latin typeface="Cambria Math" panose="02040503050406030204" pitchFamily="18" charset="0"/>
                              </a:rPr>
                              <m:t>(</m:t>
                            </m:r>
                            <m:r>
                              <a:rPr lang="en-US" altLang="zh-CN" sz="3200" b="1" i="1" dirty="0" smtClean="0">
                                <a:solidFill>
                                  <a:srgbClr val="C00000"/>
                                </a:solidFill>
                                <a:latin typeface="Cambria Math" panose="02040503050406030204" pitchFamily="18" charset="0"/>
                              </a:rPr>
                              <m:t>𝑿</m:t>
                            </m:r>
                            <m:r>
                              <a:rPr lang="en-US" altLang="zh-CN" sz="3200" b="1" i="1" dirty="0" smtClean="0">
                                <a:solidFill>
                                  <a:srgbClr val="C00000"/>
                                </a:solidFill>
                                <a:latin typeface="Cambria Math" panose="02040503050406030204" pitchFamily="18" charset="0"/>
                              </a:rPr>
                              <m:t>=</m:t>
                            </m:r>
                            <m:r>
                              <a:rPr lang="en-US" altLang="zh-CN" sz="3200" b="1" i="1" dirty="0" smtClean="0">
                                <a:solidFill>
                                  <a:srgbClr val="C00000"/>
                                </a:solidFill>
                                <a:latin typeface="Cambria Math" panose="02040503050406030204" pitchFamily="18" charset="0"/>
                              </a:rPr>
                              <m:t>𝒙</m:t>
                            </m:r>
                            <m:r>
                              <a:rPr lang="en-US" altLang="zh-CN" sz="3200" b="1" i="1" dirty="0" smtClean="0">
                                <a:solidFill>
                                  <a:srgbClr val="C00000"/>
                                </a:solidFill>
                                <a:latin typeface="Cambria Math" panose="02040503050406030204" pitchFamily="18" charset="0"/>
                              </a:rPr>
                              <m:t>|</m:t>
                            </m:r>
                            <m:r>
                              <a:rPr lang="en-US" altLang="zh-CN" sz="3200" b="1" i="1" dirty="0" smtClean="0">
                                <a:solidFill>
                                  <a:srgbClr val="C00000"/>
                                </a:solidFill>
                                <a:latin typeface="Cambria Math" panose="02040503050406030204" pitchFamily="18" charset="0"/>
                              </a:rPr>
                              <m:t>𝒁</m:t>
                            </m:r>
                            <m:r>
                              <a:rPr lang="en-US" altLang="zh-CN" sz="3200" b="1" i="1" dirty="0" smtClean="0">
                                <a:solidFill>
                                  <a:srgbClr val="C00000"/>
                                </a:solidFill>
                                <a:latin typeface="Cambria Math" panose="02040503050406030204" pitchFamily="18" charset="0"/>
                              </a:rPr>
                              <m:t>=</m:t>
                            </m:r>
                            <m:r>
                              <a:rPr lang="en-US" altLang="zh-CN" sz="3200" b="1" i="1" dirty="0" smtClean="0">
                                <a:solidFill>
                                  <a:srgbClr val="C00000"/>
                                </a:solidFill>
                                <a:latin typeface="Cambria Math" panose="02040503050406030204" pitchFamily="18" charset="0"/>
                              </a:rPr>
                              <m:t>𝒛</m:t>
                            </m:r>
                            <m:r>
                              <a:rPr lang="en-US" altLang="zh-CN" sz="3200" b="1" i="1" dirty="0" smtClean="0">
                                <a:solidFill>
                                  <a:srgbClr val="C00000"/>
                                </a:solidFill>
                                <a:latin typeface="Cambria Math" panose="02040503050406030204" pitchFamily="18" charset="0"/>
                              </a:rPr>
                              <m:t>)</m:t>
                            </m:r>
                          </m:den>
                        </m:f>
                      </m:e>
                    </m:nary>
                  </m:oMath>
                </a14:m>
                <a:endParaRPr lang="en-US" altLang="zh-CN" sz="3200" b="1" dirty="0">
                  <a:solidFill>
                    <a:schemeClr val="tx1"/>
                  </a:solidFill>
                </a:endParaRPr>
              </a:p>
              <a:p>
                <a:pPr>
                  <a:lnSpc>
                    <a:spcPts val="5000"/>
                  </a:lnSpc>
                </a:pPr>
                <a14:m>
                  <m:oMath xmlns:m="http://schemas.openxmlformats.org/officeDocument/2006/math">
                    <m:r>
                      <a:rPr lang="en-US" altLang="zh-CN" b="1" i="1" smtClean="0">
                        <a:solidFill>
                          <a:schemeClr val="tx1"/>
                        </a:solidFill>
                        <a:latin typeface="Cambria Math" panose="02040503050406030204" pitchFamily="18" charset="0"/>
                      </a:rPr>
                      <m:t>𝑷</m:t>
                    </m:r>
                    <m:r>
                      <a:rPr lang="en-US" altLang="zh-CN" b="1" i="1" smtClean="0">
                        <a:solidFill>
                          <a:schemeClr val="tx1"/>
                        </a:solidFill>
                        <a:latin typeface="Cambria Math" panose="02040503050406030204" pitchFamily="18" charset="0"/>
                      </a:rPr>
                      <m:t> </m:t>
                    </m:r>
                    <m:d>
                      <m:dPr>
                        <m:endChr m:val="|"/>
                        <m:ctrlPr>
                          <a:rPr lang="en-US" altLang="zh-CN" b="1" i="1" smtClean="0">
                            <a:solidFill>
                              <a:schemeClr val="tx1"/>
                            </a:solidFill>
                            <a:latin typeface="Cambria Math" panose="02040503050406030204" pitchFamily="18" charset="0"/>
                          </a:rPr>
                        </m:ctrlPr>
                      </m:dPr>
                      <m:e>
                        <m:r>
                          <a:rPr lang="en-US" altLang="zh-CN" b="1" i="1" smtClean="0">
                            <a:solidFill>
                              <a:schemeClr val="tx1"/>
                            </a:solidFill>
                            <a:latin typeface="Cambria Math" panose="02040503050406030204" pitchFamily="18" charset="0"/>
                          </a:rPr>
                          <m:t>𝒀</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𝒚</m:t>
                        </m:r>
                      </m:e>
                    </m:d>
                    <m:r>
                      <a:rPr lang="en-US" altLang="zh-CN" b="1" i="1" smtClean="0">
                        <a:solidFill>
                          <a:schemeClr val="tx1"/>
                        </a:solidFill>
                        <a:latin typeface="Cambria Math" panose="02040503050406030204" pitchFamily="18" charset="0"/>
                      </a:rPr>
                      <m:t> </m:t>
                    </m:r>
                    <m:r>
                      <a:rPr lang="en-US" altLang="zh-CN" b="1" i="1">
                        <a:solidFill>
                          <a:schemeClr val="tx1"/>
                        </a:solidFill>
                        <a:latin typeface="Cambria Math" panose="02040503050406030204" pitchFamily="18" charset="0"/>
                      </a:rPr>
                      <m:t>𝒅𝒐</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𝑿</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𝒙</m:t>
                    </m:r>
                    <m:r>
                      <a:rPr lang="en-US" altLang="zh-CN" b="1" i="1" smtClean="0">
                        <a:solidFill>
                          <a:schemeClr val="tx1"/>
                        </a:solidFill>
                        <a:latin typeface="Cambria Math" panose="02040503050406030204" pitchFamily="18" charset="0"/>
                      </a:rPr>
                      <m:t>))</m:t>
                    </m:r>
                  </m:oMath>
                </a14:m>
                <a:r>
                  <a:rPr lang="en-US" altLang="zh-CN" b="1" dirty="0">
                    <a:solidFill>
                      <a:schemeClr val="tx1"/>
                    </a:solidFill>
                  </a:rPr>
                  <a:t> =</a:t>
                </a:r>
                <a14:m>
                  <m:oMath xmlns:m="http://schemas.openxmlformats.org/officeDocument/2006/math">
                    <m:f>
                      <m:fPr>
                        <m:ctrlPr>
                          <a:rPr lang="en-US" altLang="zh-CN" sz="2400" b="1" i="1" dirty="0" smtClean="0">
                            <a:solidFill>
                              <a:schemeClr val="tx1"/>
                            </a:solidFill>
                            <a:latin typeface="Cambria Math" panose="02040503050406030204" pitchFamily="18" charset="0"/>
                          </a:rPr>
                        </m:ctrlPr>
                      </m:fPr>
                      <m:num>
                        <m:nary>
                          <m:naryPr>
                            <m:chr m:val="∑"/>
                            <m:supHide m:val="on"/>
                            <m:ctrlPr>
                              <a:rPr lang="en-US" altLang="zh-CN" sz="2400" b="1" i="1">
                                <a:solidFill>
                                  <a:schemeClr val="tx1"/>
                                </a:solidFill>
                                <a:latin typeface="Cambria Math" panose="02040503050406030204" pitchFamily="18" charset="0"/>
                              </a:rPr>
                            </m:ctrlPr>
                          </m:naryPr>
                          <m:sub>
                            <m:r>
                              <m:rPr>
                                <m:brk m:alnAt="7"/>
                              </m:rPr>
                              <a:rPr lang="en-US" altLang="zh-CN" sz="2400" b="1" i="1">
                                <a:solidFill>
                                  <a:schemeClr val="tx1"/>
                                </a:solidFill>
                                <a:latin typeface="Cambria Math" panose="02040503050406030204" pitchFamily="18" charset="0"/>
                              </a:rPr>
                              <m:t>𝒛</m:t>
                            </m:r>
                          </m:sub>
                          <m:sup/>
                          <m:e>
                            <m:r>
                              <a:rPr lang="en-US" altLang="zh-CN" sz="2400" b="1" i="1">
                                <a:solidFill>
                                  <a:schemeClr val="tx1"/>
                                </a:solidFill>
                                <a:latin typeface="Cambria Math" panose="02040503050406030204" pitchFamily="18" charset="0"/>
                              </a:rPr>
                              <m:t>𝑷</m:t>
                            </m:r>
                            <m:r>
                              <a:rPr lang="en-US" altLang="zh-CN" sz="2400" b="1" i="1">
                                <a:solidFill>
                                  <a:schemeClr val="tx1"/>
                                </a:solidFill>
                                <a:latin typeface="Cambria Math" panose="02040503050406030204" pitchFamily="18" charset="0"/>
                              </a:rPr>
                              <m:t> </m:t>
                            </m:r>
                            <m:d>
                              <m:dPr>
                                <m:endChr m:val="|"/>
                                <m:ctrlPr>
                                  <a:rPr lang="en-US" altLang="zh-CN" sz="2400" b="1"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𝒀</m:t>
                                </m:r>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𝒚</m:t>
                                </m:r>
                              </m:e>
                            </m:d>
                            <m:r>
                              <a:rPr lang="en-US" altLang="zh-CN" sz="2400" b="1" i="1">
                                <a:solidFill>
                                  <a:schemeClr val="tx1"/>
                                </a:solidFill>
                                <a:latin typeface="Cambria Math" panose="02040503050406030204" pitchFamily="18" charset="0"/>
                              </a:rPr>
                              <m:t> </m:t>
                            </m:r>
                            <m:r>
                              <a:rPr lang="en-US" altLang="zh-CN" sz="2400" b="1" i="1">
                                <a:solidFill>
                                  <a:schemeClr val="tx1"/>
                                </a:solidFill>
                                <a:latin typeface="Cambria Math" panose="02040503050406030204" pitchFamily="18" charset="0"/>
                              </a:rPr>
                              <m:t>𝑿</m:t>
                            </m:r>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𝒙</m:t>
                            </m:r>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𝒁</m:t>
                            </m:r>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𝒛</m:t>
                            </m:r>
                            <m:r>
                              <a:rPr lang="en-US" altLang="zh-CN" sz="2400" b="1" i="1">
                                <a:solidFill>
                                  <a:schemeClr val="tx1"/>
                                </a:solidFill>
                                <a:latin typeface="Cambria Math" panose="02040503050406030204" pitchFamily="18" charset="0"/>
                              </a:rPr>
                              <m:t>)</m:t>
                            </m:r>
                            <m:r>
                              <m:rPr>
                                <m:nor/>
                              </m:rPr>
                              <a:rPr lang="en-US" altLang="zh-CN" sz="2400" b="1" i="1" dirty="0">
                                <a:solidFill>
                                  <a:schemeClr val="tx1"/>
                                </a:solidFill>
                                <a:latin typeface="Cambria Math" panose="02040503050406030204" pitchFamily="18" charset="0"/>
                              </a:rPr>
                              <m:t>P</m:t>
                            </m:r>
                            <m:r>
                              <a:rPr lang="en-US" altLang="zh-CN" sz="2400" b="1" i="1">
                                <a:solidFill>
                                  <a:schemeClr val="tx1"/>
                                </a:solidFill>
                                <a:latin typeface="Cambria Math" panose="02040503050406030204" pitchFamily="18" charset="0"/>
                              </a:rPr>
                              <m:t> </m:t>
                            </m:r>
                            <m:r>
                              <a:rPr lang="en-US" altLang="zh-CN" sz="2400" b="1" i="1" baseline="-25000">
                                <a:solidFill>
                                  <a:schemeClr val="tx1"/>
                                </a:solidFill>
                                <a:latin typeface="Cambria Math" panose="02040503050406030204" pitchFamily="18" charset="0"/>
                              </a:rPr>
                              <m:t> </m:t>
                            </m:r>
                            <m:r>
                              <m:rPr>
                                <m:nor/>
                              </m:rPr>
                              <a:rPr lang="en-US" altLang="zh-CN" sz="2400" b="1" dirty="0">
                                <a:solidFill>
                                  <a:schemeClr val="tx1"/>
                                </a:solidFill>
                                <a:latin typeface="Cambria Math" panose="02040503050406030204" pitchFamily="18" charset="0"/>
                              </a:rPr>
                              <m:t>(</m:t>
                            </m:r>
                            <m:r>
                              <m:rPr>
                                <m:nor/>
                              </m:rPr>
                              <a:rPr lang="en-US" altLang="zh-CN" sz="2400" b="1" i="1" dirty="0">
                                <a:solidFill>
                                  <a:schemeClr val="tx1"/>
                                </a:solidFill>
                                <a:latin typeface="Cambria Math" panose="02040503050406030204" pitchFamily="18" charset="0"/>
                              </a:rPr>
                              <m:t>Z</m:t>
                            </m:r>
                            <m:r>
                              <m:rPr>
                                <m:nor/>
                              </m:rPr>
                              <a:rPr lang="en-US" altLang="zh-CN" sz="2400" b="1" i="1" dirty="0">
                                <a:solidFill>
                                  <a:schemeClr val="tx1"/>
                                </a:solidFill>
                                <a:latin typeface="Cambria Math" panose="02040503050406030204" pitchFamily="18" charset="0"/>
                              </a:rPr>
                              <m:t>=</m:t>
                            </m:r>
                            <m:r>
                              <m:rPr>
                                <m:nor/>
                              </m:rPr>
                              <a:rPr lang="en-US" altLang="zh-CN" sz="2400" b="1" i="1" dirty="0">
                                <a:solidFill>
                                  <a:schemeClr val="tx1"/>
                                </a:solidFill>
                                <a:latin typeface="Cambria Math" panose="02040503050406030204" pitchFamily="18" charset="0"/>
                              </a:rPr>
                              <m:t>z</m:t>
                            </m:r>
                            <m:r>
                              <m:rPr>
                                <m:nor/>
                              </m:rPr>
                              <a:rPr lang="en-US" altLang="zh-CN" sz="2400" b="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𝑷</m:t>
                            </m:r>
                            <m:r>
                              <a:rPr lang="en-US"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𝒀</m:t>
                            </m:r>
                            <m:r>
                              <a:rPr lang="en-US"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𝒚</m:t>
                            </m:r>
                            <m:r>
                              <a:rPr lang="en-US"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𝑿</m:t>
                            </m:r>
                            <m:r>
                              <a:rPr lang="en-US"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𝒙</m:t>
                            </m:r>
                            <m:r>
                              <a:rPr lang="en-US"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𝒁</m:t>
                            </m:r>
                            <m:r>
                              <a:rPr lang="en-US"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𝒛</m:t>
                            </m:r>
                            <m:r>
                              <a:rPr lang="en-US" altLang="zh-CN" sz="2400" b="1" i="1" dirty="0">
                                <a:solidFill>
                                  <a:schemeClr val="tx1"/>
                                </a:solidFill>
                                <a:latin typeface="Cambria Math" panose="02040503050406030204" pitchFamily="18" charset="0"/>
                              </a:rPr>
                              <m:t>)</m:t>
                            </m:r>
                          </m:e>
                        </m:nary>
                      </m:num>
                      <m:den>
                        <m:r>
                          <a:rPr lang="en-US" altLang="zh-CN" sz="2400" b="1" i="1" dirty="0">
                            <a:solidFill>
                              <a:schemeClr val="tx1"/>
                            </a:solidFill>
                            <a:latin typeface="Cambria Math" panose="02040503050406030204" pitchFamily="18" charset="0"/>
                          </a:rPr>
                          <m:t>𝑷</m:t>
                        </m:r>
                        <m:r>
                          <a:rPr lang="en-US"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𝒀</m:t>
                        </m:r>
                        <m:r>
                          <a:rPr lang="en-US"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𝒚</m:t>
                        </m:r>
                        <m:r>
                          <a:rPr lang="en-US"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𝑿</m:t>
                        </m:r>
                        <m:r>
                          <a:rPr lang="en-US"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𝒙</m:t>
                        </m:r>
                        <m:r>
                          <a:rPr lang="en-US" altLang="zh-CN" sz="2400" b="1" i="1" dirty="0">
                            <a:solidFill>
                              <a:schemeClr val="tx1"/>
                            </a:solidFill>
                            <a:latin typeface="Cambria Math" panose="02040503050406030204" pitchFamily="18" charset="0"/>
                          </a:rPr>
                          <m:t>,</m:t>
                        </m:r>
                        <m:r>
                          <a:rPr lang="en-US" altLang="zh-CN" sz="2400" b="1" i="1" dirty="0">
                            <a:solidFill>
                              <a:schemeClr val="tx1"/>
                            </a:solidFill>
                            <a:latin typeface="Cambria Math" panose="02040503050406030204" pitchFamily="18" charset="0"/>
                          </a:rPr>
                          <m:t>𝒁</m:t>
                        </m:r>
                        <m:r>
                          <a:rPr lang="en-US" altLang="zh-CN" sz="2400" b="1" i="1" dirty="0">
                            <a:solidFill>
                              <a:schemeClr val="tx1"/>
                            </a:solidFill>
                            <a:latin typeface="Cambria Math" panose="02040503050406030204" pitchFamily="18" charset="0"/>
                          </a:rPr>
                          <m:t>=</m:t>
                        </m:r>
                        <m:r>
                          <a:rPr lang="en-US" altLang="zh-CN" sz="2400" b="1" i="1" dirty="0" smtClean="0">
                            <a:solidFill>
                              <a:schemeClr val="tx1"/>
                            </a:solidFill>
                            <a:latin typeface="Cambria Math" panose="02040503050406030204" pitchFamily="18" charset="0"/>
                          </a:rPr>
                          <m:t>𝒛</m:t>
                        </m:r>
                        <m:r>
                          <a:rPr lang="en-US" altLang="zh-CN" sz="2400" b="1" i="1" dirty="0" smtClean="0">
                            <a:solidFill>
                              <a:schemeClr val="tx1"/>
                            </a:solidFill>
                            <a:latin typeface="Cambria Math" panose="02040503050406030204" pitchFamily="18" charset="0"/>
                          </a:rPr>
                          <m:t>)</m:t>
                        </m:r>
                      </m:den>
                    </m:f>
                  </m:oMath>
                </a14:m>
                <a:endParaRPr lang="zh-CN" altLang="en-US" dirty="0">
                  <a:solidFill>
                    <a:schemeClr val="tx1"/>
                  </a:solidFill>
                </a:endParaRPr>
              </a:p>
            </p:txBody>
          </p:sp>
        </mc:Choice>
        <mc:Fallback>
          <p:sp>
            <p:nvSpPr>
              <p:cNvPr id="6" name="文本框 5"/>
              <p:cNvSpPr txBox="1">
                <a:spLocks noRot="1" noChangeAspect="1" noMove="1" noResize="1" noEditPoints="1" noAdjustHandles="1" noChangeArrowheads="1" noChangeShapeType="1" noTextEdit="1"/>
              </p:cNvSpPr>
              <p:nvPr/>
            </p:nvSpPr>
            <p:spPr>
              <a:xfrm>
                <a:off x="3706479" y="1350947"/>
                <a:ext cx="8313224" cy="1377621"/>
              </a:xfrm>
              <a:prstGeom prst="rect">
                <a:avLst/>
              </a:prstGeom>
              <a:blipFill rotWithShape="1">
                <a:blip r:embed="rId2"/>
                <a:stretch>
                  <a:fillRect l="-7" t="-68" r="5" b="44"/>
                </a:stretch>
              </a:blipFill>
            </p:spPr>
            <p:txBody>
              <a:bodyPr/>
              <a:lstStyle/>
              <a:p>
                <a:r>
                  <a:rPr lang="zh-CN" altLang="en-US">
                    <a:noFill/>
                  </a:rPr>
                  <a:t> </a:t>
                </a:r>
              </a:p>
            </p:txBody>
          </p:sp>
        </mc:Fallback>
      </mc:AlternateContent>
      <p:sp>
        <p:nvSpPr>
          <p:cNvPr id="9" name="矩形 8"/>
          <p:cNvSpPr/>
          <p:nvPr/>
        </p:nvSpPr>
        <p:spPr>
          <a:xfrm>
            <a:off x="212117" y="3194845"/>
            <a:ext cx="5715772" cy="146384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hlinkClick r:id="rId3" action="ppaction://hlinksldjump"/>
          </p:cNvPr>
          <p:cNvSpPr txBox="1"/>
          <p:nvPr/>
        </p:nvSpPr>
        <p:spPr>
          <a:xfrm>
            <a:off x="1728008" y="6293156"/>
            <a:ext cx="2858475" cy="369332"/>
          </a:xfrm>
          <a:prstGeom prst="rect">
            <a:avLst/>
          </a:prstGeom>
          <a:noFill/>
        </p:spPr>
        <p:txBody>
          <a:bodyPr wrap="none" rtlCol="0">
            <a:spAutoFit/>
          </a:bodyPr>
          <a:lstStyle/>
          <a:p>
            <a:r>
              <a:rPr lang="zh-CN" altLang="en-US" b="1" dirty="0">
                <a:latin typeface="微软雅黑" panose="020B0503020204020204" charset="-122"/>
                <a:ea typeface="微软雅黑" panose="020B0503020204020204" charset="-122"/>
              </a:rPr>
              <a:t>辛普森悖论</a:t>
            </a:r>
            <a:r>
              <a:rPr lang="en-US" altLang="zh-CN"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联合概率分布</a:t>
            </a:r>
            <a:endParaRPr lang="zh-CN" altLang="en-US" b="1" dirty="0">
              <a:latin typeface="微软雅黑" panose="020B0503020204020204" charset="-122"/>
              <a:ea typeface="微软雅黑" panose="020B0503020204020204" charset="-122"/>
            </a:endParaRPr>
          </a:p>
        </p:txBody>
      </p:sp>
      <p:sp>
        <p:nvSpPr>
          <p:cNvPr id="2" name="对话气泡: 椭圆形 1"/>
          <p:cNvSpPr/>
          <p:nvPr/>
        </p:nvSpPr>
        <p:spPr>
          <a:xfrm flipH="1" flipV="1">
            <a:off x="58775" y="1338869"/>
            <a:ext cx="3483085" cy="1122743"/>
          </a:xfrm>
          <a:prstGeom prst="wedgeEllipseCallout">
            <a:avLst>
              <a:gd name="adj1" fmla="val -34331"/>
              <a:gd name="adj2" fmla="val -72306"/>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75255" y="1438576"/>
            <a:ext cx="2796424" cy="923330"/>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避免因为协变量</a:t>
            </a:r>
            <a:r>
              <a:rPr lang="en-US" altLang="zh-CN" dirty="0">
                <a:latin typeface="Times New Roman" panose="02020603050405020304" pitchFamily="18" charset="0"/>
                <a:cs typeface="Times New Roman" panose="02020603050405020304" pitchFamily="18" charset="0"/>
              </a:rPr>
              <a:t>Z</a:t>
            </a:r>
            <a:r>
              <a:rPr lang="zh-CN" altLang="en-US" dirty="0">
                <a:latin typeface="Times New Roman" panose="02020603050405020304" pitchFamily="18" charset="0"/>
                <a:cs typeface="Times New Roman" panose="02020603050405020304" pitchFamily="18" charset="0"/>
              </a:rPr>
              <a:t>概率计算量过大或难以获取的问题，</a:t>
            </a:r>
            <a:r>
              <a:rPr lang="zh-CN" altLang="en-US" b="1" dirty="0">
                <a:solidFill>
                  <a:srgbClr val="C00000"/>
                </a:solidFill>
                <a:latin typeface="Times New Roman" panose="02020603050405020304" pitchFamily="18" charset="0"/>
                <a:cs typeface="Times New Roman" panose="02020603050405020304" pitchFamily="18" charset="0"/>
              </a:rPr>
              <a:t>简化运算</a:t>
            </a:r>
            <a:endParaRPr lang="zh-CN" altLang="en-US" b="1" dirty="0">
              <a:solidFill>
                <a:srgbClr val="C00000"/>
              </a:solidFill>
            </a:endParaRPr>
          </a:p>
        </p:txBody>
      </p:sp>
      <p:grpSp>
        <p:nvGrpSpPr>
          <p:cNvPr id="18" name="组合 17"/>
          <p:cNvGrpSpPr/>
          <p:nvPr/>
        </p:nvGrpSpPr>
        <p:grpSpPr>
          <a:xfrm>
            <a:off x="6106867" y="2731211"/>
            <a:ext cx="5468164" cy="2332818"/>
            <a:chOff x="6096000" y="2529711"/>
            <a:chExt cx="5468164" cy="2332818"/>
          </a:xfrm>
        </p:grpSpPr>
        <mc:AlternateContent xmlns:mc="http://schemas.openxmlformats.org/markup-compatibility/2006">
          <mc:Choice xmlns:a14="http://schemas.microsoft.com/office/drawing/2010/main" Requires="a14">
            <p:sp>
              <p:nvSpPr>
                <p:cNvPr id="10" name="文本框 9"/>
                <p:cNvSpPr txBox="1"/>
                <p:nvPr/>
              </p:nvSpPr>
              <p:spPr>
                <a:xfrm>
                  <a:off x="6096000" y="2529711"/>
                  <a:ext cx="5468164" cy="2332818"/>
                </a:xfrm>
                <a:prstGeom prst="rect">
                  <a:avLst/>
                </a:prstGeom>
                <a:noFill/>
              </p:spPr>
              <p:txBody>
                <a:bodyPr wrap="none" rtlCol="0">
                  <a:spAutoFit/>
                </a:bodyPr>
                <a:lstStyle/>
                <a:p>
                  <a:pPr>
                    <a:lnSpc>
                      <a:spcPct val="150000"/>
                    </a:lnSpc>
                  </a:pPr>
                  <a:r>
                    <a:rPr lang="en-US" altLang="zh-CN" sz="2000" b="1" dirty="0">
                      <a:latin typeface="Cambria Math" panose="02040503050406030204" pitchFamily="18" charset="0"/>
                    </a:rPr>
                    <a:t>P(Y=1|do(X=1)) =</a:t>
                  </a:r>
                  <a:r>
                    <a:rPr lang="en-US" altLang="zh-CN" sz="2000" b="1" dirty="0">
                      <a:solidFill>
                        <a:schemeClr val="tx1"/>
                      </a:solidFill>
                    </a:rPr>
                    <a:t> </a:t>
                  </a:r>
                  <a14:m>
                    <m:oMath xmlns:m="http://schemas.openxmlformats.org/officeDocument/2006/math">
                      <m:nary>
                        <m:naryPr>
                          <m:chr m:val="∑"/>
                          <m:supHide m:val="on"/>
                          <m:ctrlPr>
                            <a:rPr lang="en-US" altLang="zh-CN" sz="2000" b="1" i="1" dirty="0" smtClean="0">
                              <a:solidFill>
                                <a:schemeClr val="tx1"/>
                              </a:solidFill>
                              <a:latin typeface="Cambria Math" panose="02040503050406030204" pitchFamily="18" charset="0"/>
                            </a:rPr>
                          </m:ctrlPr>
                        </m:naryPr>
                        <m:sub>
                          <m:r>
                            <m:rPr>
                              <m:sty m:val="p"/>
                              <m:brk m:alnAt="7"/>
                            </m:rPr>
                            <a:rPr lang="en-US" altLang="zh-CN" sz="2000" b="1" i="1" dirty="0">
                              <a:solidFill>
                                <a:schemeClr val="tx1"/>
                              </a:solidFill>
                              <a:latin typeface="Cambria Math" panose="02040503050406030204" pitchFamily="18" charset="0"/>
                            </a:rPr>
                            <m:t>z</m:t>
                          </m:r>
                        </m:sub>
                        <m:sup/>
                        <m:e>
                          <m:f>
                            <m:fPr>
                              <m:ctrlPr>
                                <a:rPr lang="en-US" altLang="zh-CN" sz="2000" b="1" i="1" dirty="0" smtClean="0">
                                  <a:solidFill>
                                    <a:schemeClr val="tx1"/>
                                  </a:solidFill>
                                  <a:latin typeface="Cambria Math" panose="02040503050406030204" pitchFamily="18" charset="0"/>
                                </a:rPr>
                              </m:ctrlPr>
                            </m:fPr>
                            <m:num>
                              <m:r>
                                <a:rPr lang="en-US" altLang="zh-CN" sz="2000" b="1" i="1" dirty="0" smtClean="0">
                                  <a:solidFill>
                                    <a:schemeClr val="tx1"/>
                                  </a:solidFill>
                                  <a:latin typeface="Cambria Math" panose="02040503050406030204" pitchFamily="18" charset="0"/>
                                </a:rPr>
                                <m:t>𝑷</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𝒀</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𝑿</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𝒁</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𝒛</m:t>
                              </m:r>
                              <m:r>
                                <a:rPr lang="en-US" altLang="zh-CN" sz="2000" b="1" i="1" dirty="0" smtClean="0">
                                  <a:solidFill>
                                    <a:schemeClr val="tx1"/>
                                  </a:solidFill>
                                  <a:latin typeface="Cambria Math" panose="02040503050406030204" pitchFamily="18" charset="0"/>
                                </a:rPr>
                                <m:t>)</m:t>
                              </m:r>
                            </m:num>
                            <m:den>
                              <m:r>
                                <a:rPr lang="en-US" altLang="zh-CN" sz="2000" b="1" i="1" dirty="0" smtClean="0">
                                  <a:solidFill>
                                    <a:schemeClr val="tx1"/>
                                  </a:solidFill>
                                  <a:latin typeface="Cambria Math" panose="02040503050406030204" pitchFamily="18" charset="0"/>
                                </a:rPr>
                                <m:t>𝑷</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𝑿</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𝒁</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𝒛</m:t>
                              </m:r>
                              <m:r>
                                <a:rPr lang="en-US" altLang="zh-CN" sz="2000" b="1" i="1" dirty="0" smtClean="0">
                                  <a:solidFill>
                                    <a:schemeClr val="tx1"/>
                                  </a:solidFill>
                                  <a:latin typeface="Cambria Math" panose="02040503050406030204" pitchFamily="18" charset="0"/>
                                </a:rPr>
                                <m:t>)</m:t>
                              </m:r>
                            </m:den>
                          </m:f>
                        </m:e>
                      </m:nary>
                    </m:oMath>
                  </a14:m>
                  <a:r>
                    <a:rPr lang="en-US" altLang="zh-CN" sz="2000" b="1" dirty="0">
                      <a:latin typeface="Cambria Math" panose="02040503050406030204" pitchFamily="18" charset="0"/>
                    </a:rPr>
                    <a:t> </a:t>
                  </a:r>
                  <a:endParaRPr lang="en-US" altLang="zh-CN" sz="2000" b="1" dirty="0">
                    <a:latin typeface="Cambria Math" panose="02040503050406030204" pitchFamily="18" charset="0"/>
                  </a:endParaRPr>
                </a:p>
                <a:p>
                  <a:pPr>
                    <a:lnSpc>
                      <a:spcPct val="150000"/>
                    </a:lnSpc>
                  </a:pPr>
                  <a:r>
                    <a:rPr lang="en-US" altLang="zh-CN" sz="2000" b="1" dirty="0">
                      <a:latin typeface="Cambria Math" panose="02040503050406030204" pitchFamily="18" charset="0"/>
                    </a:rPr>
                    <a:t>	         =</a:t>
                  </a:r>
                  <a:r>
                    <a:rPr lang="en-US" altLang="zh-CN" sz="2000" b="1" dirty="0">
                      <a:solidFill>
                        <a:schemeClr val="tx1"/>
                      </a:solidFill>
                    </a:rPr>
                    <a:t> </a:t>
                  </a:r>
                  <a14:m>
                    <m:oMath xmlns:m="http://schemas.openxmlformats.org/officeDocument/2006/math">
                      <m:f>
                        <m:fPr>
                          <m:ctrlPr>
                            <a:rPr lang="en-US" altLang="zh-CN" sz="2000" b="1" i="1" dirty="0" smtClean="0">
                              <a:solidFill>
                                <a:schemeClr val="tx1"/>
                              </a:solidFill>
                              <a:latin typeface="Cambria Math" panose="02040503050406030204" pitchFamily="18" charset="0"/>
                            </a:rPr>
                          </m:ctrlPr>
                        </m:fPr>
                        <m:num>
                          <m:r>
                            <a:rPr lang="en-US" altLang="zh-CN" sz="2000" b="1" i="1" dirty="0" smtClean="0">
                              <a:solidFill>
                                <a:schemeClr val="tx1"/>
                              </a:solidFill>
                              <a:latin typeface="Cambria Math" panose="02040503050406030204" pitchFamily="18" charset="0"/>
                            </a:rPr>
                            <m:t>𝑷</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𝒀</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𝑿</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𝒁</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num>
                        <m:den>
                          <m:r>
                            <a:rPr lang="en-US" altLang="zh-CN" sz="2000" b="1" i="1" dirty="0" smtClean="0">
                              <a:solidFill>
                                <a:schemeClr val="tx1"/>
                              </a:solidFill>
                              <a:latin typeface="Cambria Math" panose="02040503050406030204" pitchFamily="18" charset="0"/>
                            </a:rPr>
                            <m:t>𝑷</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𝑿</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𝒁</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den>
                      </m:f>
                    </m:oMath>
                  </a14:m>
                  <a:r>
                    <a:rPr lang="en-US" altLang="zh-CN" sz="2000" b="1" dirty="0">
                      <a:latin typeface="Cambria Math" panose="02040503050406030204" pitchFamily="18" charset="0"/>
                    </a:rPr>
                    <a:t>+</a:t>
                  </a:r>
                  <a:r>
                    <a:rPr lang="en-US" altLang="zh-CN" sz="2000" b="1" dirty="0"/>
                    <a:t> </a:t>
                  </a:r>
                  <a14:m>
                    <m:oMath xmlns:m="http://schemas.openxmlformats.org/officeDocument/2006/math">
                      <m:f>
                        <m:fPr>
                          <m:ctrlPr>
                            <a:rPr lang="en-US" altLang="zh-CN" sz="2000" b="1" i="1" dirty="0">
                              <a:latin typeface="Cambria Math" panose="02040503050406030204" pitchFamily="18" charset="0"/>
                            </a:rPr>
                          </m:ctrlPr>
                        </m:fPr>
                        <m:num>
                          <m:r>
                            <a:rPr lang="en-US" altLang="zh-CN" sz="2000" b="1" i="1" dirty="0">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𝒀</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𝟏</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𝑿</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𝟏</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𝒁</m:t>
                          </m:r>
                          <m:r>
                            <a:rPr lang="en-US" altLang="zh-CN" sz="2000" b="1" i="1" dirty="0">
                              <a:latin typeface="Cambria Math" panose="02040503050406030204" pitchFamily="18" charset="0"/>
                            </a:rPr>
                            <m:t>=</m:t>
                          </m:r>
                          <m:r>
                            <a:rPr lang="en-US" altLang="zh-CN" sz="2000" b="1" i="1" dirty="0" smtClean="0">
                              <a:latin typeface="Cambria Math" panose="02040503050406030204" pitchFamily="18" charset="0"/>
                            </a:rPr>
                            <m:t>𝟎</m:t>
                          </m:r>
                          <m:r>
                            <a:rPr lang="en-US" altLang="zh-CN" sz="2000" b="1" i="1" dirty="0">
                              <a:latin typeface="Cambria Math" panose="02040503050406030204" pitchFamily="18" charset="0"/>
                            </a:rPr>
                            <m:t>)</m:t>
                          </m:r>
                        </m:num>
                        <m:den>
                          <m:r>
                            <a:rPr lang="en-US" altLang="zh-CN" sz="2000" b="1" i="1" dirty="0">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𝑿</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𝟏</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𝒁</m:t>
                          </m:r>
                          <m:r>
                            <a:rPr lang="en-US" altLang="zh-CN" sz="2000" b="1" i="1" dirty="0">
                              <a:latin typeface="Cambria Math" panose="02040503050406030204" pitchFamily="18" charset="0"/>
                            </a:rPr>
                            <m:t>=</m:t>
                          </m:r>
                          <m:r>
                            <a:rPr lang="en-US" altLang="zh-CN" sz="2000" b="1" i="1" dirty="0" smtClean="0">
                              <a:latin typeface="Cambria Math" panose="02040503050406030204" pitchFamily="18" charset="0"/>
                            </a:rPr>
                            <m:t>𝟎</m:t>
                          </m:r>
                          <m:r>
                            <a:rPr lang="en-US" altLang="zh-CN" sz="2000" b="1" i="1" dirty="0">
                              <a:latin typeface="Cambria Math" panose="02040503050406030204" pitchFamily="18" charset="0"/>
                            </a:rPr>
                            <m:t>)</m:t>
                          </m:r>
                        </m:den>
                      </m:f>
                    </m:oMath>
                  </a14:m>
                  <a:endParaRPr lang="en-US" altLang="zh-CN" sz="2000" b="1" dirty="0">
                    <a:latin typeface="Cambria Math" panose="02040503050406030204" pitchFamily="18" charset="0"/>
                  </a:endParaRPr>
                </a:p>
                <a:p>
                  <a:pPr>
                    <a:lnSpc>
                      <a:spcPct val="150000"/>
                    </a:lnSpc>
                  </a:pPr>
                  <a:r>
                    <a:rPr lang="en-US" altLang="zh-CN" sz="2000" b="1" dirty="0">
                      <a:latin typeface="Cambria Math" panose="02040503050406030204" pitchFamily="18" charset="0"/>
                    </a:rPr>
                    <a:t>	         =0.116/0.247+0.274/0.769=0.828</a:t>
                  </a:r>
                  <a:endParaRPr lang="en-US" altLang="zh-CN" sz="2000" b="1" dirty="0">
                    <a:latin typeface="Cambria Math" panose="02040503050406030204" pitchFamily="18" charset="0"/>
                  </a:endParaRPr>
                </a:p>
                <a:p>
                  <a:endParaRPr lang="zh-CN" altLang="en-US" sz="2000" b="1" dirty="0">
                    <a:latin typeface="Cambria Math" panose="02040503050406030204" pitchFamily="18"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6096000" y="2529711"/>
                  <a:ext cx="5468164" cy="2332818"/>
                </a:xfrm>
                <a:prstGeom prst="rect">
                  <a:avLst/>
                </a:prstGeom>
                <a:blipFill rotWithShape="1">
                  <a:blip r:embed="rId4"/>
                </a:blipFill>
              </p:spPr>
              <p:txBody>
                <a:bodyPr/>
                <a:lstStyle/>
                <a:p>
                  <a:r>
                    <a:rPr lang="zh-CN" altLang="en-US">
                      <a:noFill/>
                    </a:rPr>
                    <a:t> </a:t>
                  </a:r>
                </a:p>
              </p:txBody>
            </p:sp>
          </mc:Fallback>
        </mc:AlternateContent>
        <p:sp>
          <p:nvSpPr>
            <p:cNvPr id="8" name="矩形 7"/>
            <p:cNvSpPr/>
            <p:nvPr/>
          </p:nvSpPr>
          <p:spPr>
            <a:xfrm>
              <a:off x="8436524" y="4025589"/>
              <a:ext cx="704753" cy="53270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45289" y="4008212"/>
              <a:ext cx="704753" cy="53270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6165730" y="4675621"/>
            <a:ext cx="5328703" cy="2332818"/>
            <a:chOff x="6039434" y="4425784"/>
            <a:chExt cx="5328703" cy="2332818"/>
          </a:xfrm>
        </p:grpSpPr>
        <mc:AlternateContent xmlns:mc="http://schemas.openxmlformats.org/markup-compatibility/2006">
          <mc:Choice xmlns:a14="http://schemas.microsoft.com/office/drawing/2010/main" Requires="a14">
            <p:sp>
              <p:nvSpPr>
                <p:cNvPr id="11" name="文本框 10"/>
                <p:cNvSpPr txBox="1"/>
                <p:nvPr/>
              </p:nvSpPr>
              <p:spPr>
                <a:xfrm>
                  <a:off x="6039434" y="4425784"/>
                  <a:ext cx="5328703" cy="2332818"/>
                </a:xfrm>
                <a:prstGeom prst="rect">
                  <a:avLst/>
                </a:prstGeom>
                <a:noFill/>
              </p:spPr>
              <p:txBody>
                <a:bodyPr wrap="none" rtlCol="0">
                  <a:spAutoFit/>
                </a:bodyPr>
                <a:lstStyle/>
                <a:p>
                  <a:pPr>
                    <a:lnSpc>
                      <a:spcPct val="150000"/>
                    </a:lnSpc>
                  </a:pPr>
                  <a:r>
                    <a:rPr lang="en-US" altLang="zh-CN" sz="2000" b="1" dirty="0">
                      <a:latin typeface="Cambria Math" panose="02040503050406030204" pitchFamily="18" charset="0"/>
                    </a:rPr>
                    <a:t>P(Y=1|do(X=0)) =</a:t>
                  </a:r>
                  <a:r>
                    <a:rPr lang="en-US" altLang="zh-CN" sz="2000" b="1" dirty="0">
                      <a:solidFill>
                        <a:schemeClr val="tx1"/>
                      </a:solidFill>
                    </a:rPr>
                    <a:t> </a:t>
                  </a:r>
                  <a14:m>
                    <m:oMath xmlns:m="http://schemas.openxmlformats.org/officeDocument/2006/math">
                      <m:nary>
                        <m:naryPr>
                          <m:chr m:val="∑"/>
                          <m:supHide m:val="on"/>
                          <m:ctrlPr>
                            <a:rPr lang="en-US" altLang="zh-CN" sz="2000" b="1" i="1" dirty="0" smtClean="0">
                              <a:solidFill>
                                <a:schemeClr val="tx1"/>
                              </a:solidFill>
                              <a:latin typeface="Cambria Math" panose="02040503050406030204" pitchFamily="18" charset="0"/>
                            </a:rPr>
                          </m:ctrlPr>
                        </m:naryPr>
                        <m:sub>
                          <m:r>
                            <m:rPr>
                              <m:sty m:val="p"/>
                              <m:brk m:alnAt="7"/>
                            </m:rPr>
                            <a:rPr lang="en-US" altLang="zh-CN" sz="2000" b="1" i="1" dirty="0">
                              <a:solidFill>
                                <a:schemeClr val="tx1"/>
                              </a:solidFill>
                              <a:latin typeface="Cambria Math" panose="02040503050406030204" pitchFamily="18" charset="0"/>
                            </a:rPr>
                            <m:t>z</m:t>
                          </m:r>
                        </m:sub>
                        <m:sup/>
                        <m:e>
                          <m:f>
                            <m:fPr>
                              <m:ctrlPr>
                                <a:rPr lang="en-US" altLang="zh-CN" sz="2000" b="1" i="1" dirty="0" smtClean="0">
                                  <a:solidFill>
                                    <a:schemeClr val="tx1"/>
                                  </a:solidFill>
                                  <a:latin typeface="Cambria Math" panose="02040503050406030204" pitchFamily="18" charset="0"/>
                                </a:rPr>
                              </m:ctrlPr>
                            </m:fPr>
                            <m:num>
                              <m:r>
                                <a:rPr lang="en-US" altLang="zh-CN" sz="2000" b="1" i="1" dirty="0" smtClean="0">
                                  <a:solidFill>
                                    <a:schemeClr val="tx1"/>
                                  </a:solidFill>
                                  <a:latin typeface="Cambria Math" panose="02040503050406030204" pitchFamily="18" charset="0"/>
                                </a:rPr>
                                <m:t>𝑷</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𝒀</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𝑿</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𝟎</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𝒁</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𝒛</m:t>
                              </m:r>
                              <m:r>
                                <a:rPr lang="en-US" altLang="zh-CN" sz="2000" b="1" i="1" dirty="0" smtClean="0">
                                  <a:solidFill>
                                    <a:schemeClr val="tx1"/>
                                  </a:solidFill>
                                  <a:latin typeface="Cambria Math" panose="02040503050406030204" pitchFamily="18" charset="0"/>
                                </a:rPr>
                                <m:t>)</m:t>
                              </m:r>
                            </m:num>
                            <m:den>
                              <m:r>
                                <a:rPr lang="en-US" altLang="zh-CN" sz="2000" b="1" i="1" dirty="0" smtClean="0">
                                  <a:solidFill>
                                    <a:schemeClr val="tx1"/>
                                  </a:solidFill>
                                  <a:latin typeface="Cambria Math" panose="02040503050406030204" pitchFamily="18" charset="0"/>
                                </a:rPr>
                                <m:t>𝑷</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𝑿</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𝟎</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𝒁</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𝒛</m:t>
                              </m:r>
                              <m:r>
                                <a:rPr lang="en-US" altLang="zh-CN" sz="2000" b="1" i="1" dirty="0" smtClean="0">
                                  <a:solidFill>
                                    <a:schemeClr val="tx1"/>
                                  </a:solidFill>
                                  <a:latin typeface="Cambria Math" panose="02040503050406030204" pitchFamily="18" charset="0"/>
                                </a:rPr>
                                <m:t>)</m:t>
                              </m:r>
                            </m:den>
                          </m:f>
                        </m:e>
                      </m:nary>
                    </m:oMath>
                  </a14:m>
                  <a:r>
                    <a:rPr lang="en-US" altLang="zh-CN" sz="2000" b="1" dirty="0">
                      <a:latin typeface="Cambria Math" panose="02040503050406030204" pitchFamily="18" charset="0"/>
                    </a:rPr>
                    <a:t> </a:t>
                  </a:r>
                  <a:endParaRPr lang="en-US" altLang="zh-CN" sz="2000" b="1" dirty="0">
                    <a:latin typeface="Cambria Math" panose="02040503050406030204" pitchFamily="18" charset="0"/>
                  </a:endParaRPr>
                </a:p>
                <a:p>
                  <a:pPr>
                    <a:lnSpc>
                      <a:spcPct val="150000"/>
                    </a:lnSpc>
                  </a:pPr>
                  <a:r>
                    <a:rPr lang="en-US" altLang="zh-CN" sz="2000" b="1" dirty="0">
                      <a:latin typeface="Cambria Math" panose="02040503050406030204" pitchFamily="18" charset="0"/>
                    </a:rPr>
                    <a:t>	         =</a:t>
                  </a:r>
                  <a:r>
                    <a:rPr lang="en-US" altLang="zh-CN" sz="2000" b="1" dirty="0">
                      <a:solidFill>
                        <a:schemeClr val="tx1"/>
                      </a:solidFill>
                    </a:rPr>
                    <a:t> </a:t>
                  </a:r>
                  <a14:m>
                    <m:oMath xmlns:m="http://schemas.openxmlformats.org/officeDocument/2006/math">
                      <m:f>
                        <m:fPr>
                          <m:ctrlPr>
                            <a:rPr lang="en-US" altLang="zh-CN" sz="2000" b="1" i="1" dirty="0" smtClean="0">
                              <a:solidFill>
                                <a:schemeClr val="tx1"/>
                              </a:solidFill>
                              <a:latin typeface="Cambria Math" panose="02040503050406030204" pitchFamily="18" charset="0"/>
                            </a:rPr>
                          </m:ctrlPr>
                        </m:fPr>
                        <m:num>
                          <m:r>
                            <a:rPr lang="en-US" altLang="zh-CN" sz="2000" b="1" i="1" dirty="0" smtClean="0">
                              <a:solidFill>
                                <a:schemeClr val="tx1"/>
                              </a:solidFill>
                              <a:latin typeface="Cambria Math" panose="02040503050406030204" pitchFamily="18" charset="0"/>
                            </a:rPr>
                            <m:t>𝑷</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𝒀</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𝑿</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𝟎</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𝒁</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num>
                        <m:den>
                          <m:r>
                            <a:rPr lang="en-US" altLang="zh-CN" sz="2000" b="1" i="1" dirty="0" smtClean="0">
                              <a:solidFill>
                                <a:schemeClr val="tx1"/>
                              </a:solidFill>
                              <a:latin typeface="Cambria Math" panose="02040503050406030204" pitchFamily="18" charset="0"/>
                            </a:rPr>
                            <m:t>𝑷</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𝑿</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𝟎</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𝒁</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𝟏</m:t>
                          </m:r>
                          <m:r>
                            <a:rPr lang="en-US" altLang="zh-CN" sz="2000" b="1" i="1" dirty="0" smtClean="0">
                              <a:solidFill>
                                <a:schemeClr val="tx1"/>
                              </a:solidFill>
                              <a:latin typeface="Cambria Math" panose="02040503050406030204" pitchFamily="18" charset="0"/>
                            </a:rPr>
                            <m:t>)</m:t>
                          </m:r>
                        </m:den>
                      </m:f>
                    </m:oMath>
                  </a14:m>
                  <a:r>
                    <a:rPr lang="en-US" altLang="zh-CN" sz="2000" b="1" dirty="0">
                      <a:latin typeface="Cambria Math" panose="02040503050406030204" pitchFamily="18" charset="0"/>
                    </a:rPr>
                    <a:t>+</a:t>
                  </a:r>
                  <a:r>
                    <a:rPr lang="en-US" altLang="zh-CN" sz="2000" b="1" dirty="0"/>
                    <a:t> </a:t>
                  </a:r>
                  <a14:m>
                    <m:oMath xmlns:m="http://schemas.openxmlformats.org/officeDocument/2006/math">
                      <m:f>
                        <m:fPr>
                          <m:ctrlPr>
                            <a:rPr lang="en-US" altLang="zh-CN" sz="2000" b="1" i="1" dirty="0">
                              <a:latin typeface="Cambria Math" panose="02040503050406030204" pitchFamily="18" charset="0"/>
                            </a:rPr>
                          </m:ctrlPr>
                        </m:fPr>
                        <m:num>
                          <m:r>
                            <a:rPr lang="en-US" altLang="zh-CN" sz="2000" b="1" i="1" dirty="0">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𝒀</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𝟏</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𝑿</m:t>
                          </m:r>
                          <m:r>
                            <a:rPr lang="en-US" altLang="zh-CN" sz="2000" b="1" i="1" dirty="0">
                              <a:latin typeface="Cambria Math" panose="02040503050406030204" pitchFamily="18" charset="0"/>
                            </a:rPr>
                            <m:t>=</m:t>
                          </m:r>
                          <m:r>
                            <a:rPr lang="en-US" altLang="zh-CN" sz="2000" b="1" i="1" dirty="0" smtClean="0">
                              <a:latin typeface="Cambria Math" panose="02040503050406030204" pitchFamily="18" charset="0"/>
                            </a:rPr>
                            <m:t>𝟎</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𝒁</m:t>
                          </m:r>
                          <m:r>
                            <a:rPr lang="en-US" altLang="zh-CN" sz="2000" b="1" i="1" dirty="0">
                              <a:latin typeface="Cambria Math" panose="02040503050406030204" pitchFamily="18" charset="0"/>
                            </a:rPr>
                            <m:t>=</m:t>
                          </m:r>
                          <m:r>
                            <a:rPr lang="en-US" altLang="zh-CN" sz="2000" b="1" i="1" dirty="0" smtClean="0">
                              <a:latin typeface="Cambria Math" panose="02040503050406030204" pitchFamily="18" charset="0"/>
                            </a:rPr>
                            <m:t>𝟎</m:t>
                          </m:r>
                          <m:r>
                            <a:rPr lang="en-US" altLang="zh-CN" sz="2000" b="1" i="1" dirty="0">
                              <a:latin typeface="Cambria Math" panose="02040503050406030204" pitchFamily="18" charset="0"/>
                            </a:rPr>
                            <m:t>)</m:t>
                          </m:r>
                        </m:num>
                        <m:den>
                          <m:r>
                            <a:rPr lang="en-US" altLang="zh-CN" sz="2000" b="1" i="1" dirty="0">
                              <a:latin typeface="Cambria Math" panose="02040503050406030204" pitchFamily="18" charset="0"/>
                            </a:rPr>
                            <m:t>𝑷</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𝑿</m:t>
                          </m:r>
                          <m:r>
                            <a:rPr lang="en-US" altLang="zh-CN" sz="2000" b="1" i="1" dirty="0">
                              <a:latin typeface="Cambria Math" panose="02040503050406030204" pitchFamily="18" charset="0"/>
                            </a:rPr>
                            <m:t>=</m:t>
                          </m:r>
                          <m:r>
                            <a:rPr lang="en-US" altLang="zh-CN" sz="2000" b="1" i="1" dirty="0" smtClean="0">
                              <a:latin typeface="Cambria Math" panose="02040503050406030204" pitchFamily="18" charset="0"/>
                            </a:rPr>
                            <m:t>𝟎</m:t>
                          </m:r>
                          <m:r>
                            <a:rPr lang="en-US" altLang="zh-CN" sz="2000" b="1" i="1" dirty="0">
                              <a:latin typeface="Cambria Math" panose="02040503050406030204" pitchFamily="18" charset="0"/>
                            </a:rPr>
                            <m:t>|</m:t>
                          </m:r>
                          <m:r>
                            <a:rPr lang="en-US" altLang="zh-CN" sz="2000" b="1" i="1" dirty="0">
                              <a:latin typeface="Cambria Math" panose="02040503050406030204" pitchFamily="18" charset="0"/>
                            </a:rPr>
                            <m:t>𝒁</m:t>
                          </m:r>
                          <m:r>
                            <a:rPr lang="en-US" altLang="zh-CN" sz="2000" b="1" i="1" dirty="0">
                              <a:latin typeface="Cambria Math" panose="02040503050406030204" pitchFamily="18" charset="0"/>
                            </a:rPr>
                            <m:t>=</m:t>
                          </m:r>
                          <m:r>
                            <a:rPr lang="en-US" altLang="zh-CN" sz="2000" b="1" i="1" dirty="0" smtClean="0">
                              <a:latin typeface="Cambria Math" panose="02040503050406030204" pitchFamily="18" charset="0"/>
                            </a:rPr>
                            <m:t>𝟎</m:t>
                          </m:r>
                          <m:r>
                            <a:rPr lang="en-US" altLang="zh-CN" sz="2000" b="1" i="1" dirty="0">
                              <a:latin typeface="Cambria Math" panose="02040503050406030204" pitchFamily="18" charset="0"/>
                            </a:rPr>
                            <m:t>)</m:t>
                          </m:r>
                        </m:den>
                      </m:f>
                    </m:oMath>
                  </a14:m>
                  <a:endParaRPr lang="en-US" altLang="zh-CN" sz="2000" b="1" dirty="0">
                    <a:latin typeface="Cambria Math" panose="02040503050406030204" pitchFamily="18" charset="0"/>
                  </a:endParaRPr>
                </a:p>
                <a:p>
                  <a:pPr>
                    <a:lnSpc>
                      <a:spcPct val="150000"/>
                    </a:lnSpc>
                  </a:pPr>
                  <a:r>
                    <a:rPr lang="en-US" altLang="zh-CN" sz="2000" b="1" dirty="0">
                      <a:latin typeface="Cambria Math" panose="02040503050406030204" pitchFamily="18" charset="0"/>
                    </a:rPr>
                    <a:t>	         =0.01/0.247+0.101/0.769=0.172</a:t>
                  </a:r>
                  <a:endParaRPr lang="en-US" altLang="zh-CN" sz="2000" b="1" dirty="0">
                    <a:latin typeface="Cambria Math" panose="02040503050406030204" pitchFamily="18" charset="0"/>
                  </a:endParaRPr>
                </a:p>
                <a:p>
                  <a:endParaRPr lang="zh-CN" altLang="en-US" sz="2000" b="1" dirty="0">
                    <a:latin typeface="Cambria Math" panose="020405030504060302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6039434" y="4425784"/>
                  <a:ext cx="5328703" cy="2332818"/>
                </a:xfrm>
                <a:prstGeom prst="rect">
                  <a:avLst/>
                </a:prstGeom>
                <a:blipFill rotWithShape="1">
                  <a:blip r:embed="rId5"/>
                </a:blipFill>
              </p:spPr>
              <p:txBody>
                <a:bodyPr/>
                <a:lstStyle/>
                <a:p>
                  <a:r>
                    <a:rPr lang="zh-CN" altLang="en-US">
                      <a:noFill/>
                    </a:rPr>
                    <a:t> </a:t>
                  </a:r>
                </a:p>
              </p:txBody>
            </p:sp>
          </mc:Fallback>
        </mc:AlternateContent>
        <p:sp>
          <p:nvSpPr>
            <p:cNvPr id="14" name="矩形 13"/>
            <p:cNvSpPr/>
            <p:nvPr/>
          </p:nvSpPr>
          <p:spPr>
            <a:xfrm>
              <a:off x="8215567" y="5896678"/>
              <a:ext cx="704753" cy="53270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791852" y="5896677"/>
              <a:ext cx="704753" cy="53270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arn(inVertic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1" name="文本框 110"/>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如何实现因果推断</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a:t>
            </a:r>
            <a:r>
              <a:rPr lang="zh-CN" altLang="en-US" sz="2800" b="1" dirty="0">
                <a:solidFill>
                  <a:prstClr val="white"/>
                </a:solidFill>
                <a:latin typeface="Arial" panose="020B0604020202020204"/>
                <a:ea typeface="微软雅黑" panose="020B0503020204020204" charset="-122"/>
              </a:rPr>
              <a:t>中介</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112" name="组合 111" hidden="1"/>
          <p:cNvGrpSpPr/>
          <p:nvPr/>
        </p:nvGrpSpPr>
        <p:grpSpPr>
          <a:xfrm>
            <a:off x="766764" y="1521102"/>
            <a:ext cx="10658474" cy="4407719"/>
            <a:chOff x="3032566" y="1361440"/>
            <a:chExt cx="8464109" cy="4967738"/>
          </a:xfrm>
        </p:grpSpPr>
        <p:cxnSp>
          <p:nvCxnSpPr>
            <p:cNvPr id="113" name="直接连接符 112"/>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grpSp>
        <p:nvGrpSpPr>
          <p:cNvPr id="2" name="组合 1"/>
          <p:cNvGrpSpPr/>
          <p:nvPr/>
        </p:nvGrpSpPr>
        <p:grpSpPr>
          <a:xfrm>
            <a:off x="542975" y="3724961"/>
            <a:ext cx="3702015" cy="2073532"/>
            <a:chOff x="582307" y="2173704"/>
            <a:chExt cx="3882882" cy="2067730"/>
          </a:xfrm>
        </p:grpSpPr>
        <p:grpSp>
          <p:nvGrpSpPr>
            <p:cNvPr id="4" name="组合 3"/>
            <p:cNvGrpSpPr/>
            <p:nvPr/>
          </p:nvGrpSpPr>
          <p:grpSpPr>
            <a:xfrm>
              <a:off x="582307" y="2173704"/>
              <a:ext cx="3882882" cy="2067730"/>
              <a:chOff x="413137" y="2300449"/>
              <a:chExt cx="3882882" cy="2067730"/>
            </a:xfrm>
          </p:grpSpPr>
          <p:grpSp>
            <p:nvGrpSpPr>
              <p:cNvPr id="6" name="组合 5"/>
              <p:cNvGrpSpPr/>
              <p:nvPr/>
            </p:nvGrpSpPr>
            <p:grpSpPr>
              <a:xfrm>
                <a:off x="413137" y="2473036"/>
                <a:ext cx="3700362" cy="1895143"/>
                <a:chOff x="348494" y="820908"/>
                <a:chExt cx="3235674" cy="1592802"/>
              </a:xfrm>
            </p:grpSpPr>
            <p:sp>
              <p:nvSpPr>
                <p:cNvPr id="11" name="椭圆 10"/>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02770" y="915477"/>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p:cNvSpPr/>
                <p:nvPr/>
              </p:nvSpPr>
              <p:spPr>
                <a:xfrm>
                  <a:off x="2494565" y="1857537"/>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a:stCxn id="11" idx="0"/>
                  <a:endCxn id="12" idx="3"/>
                </p:cNvCxnSpPr>
                <p:nvPr/>
              </p:nvCxnSpPr>
              <p:spPr>
                <a:xfrm flipV="1">
                  <a:off x="937685" y="1114400"/>
                  <a:ext cx="699246" cy="731761"/>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a:stCxn id="8" idx="2"/>
                  <a:endCxn id="12" idx="6"/>
                </p:cNvCxnSpPr>
                <p:nvPr/>
              </p:nvCxnSpPr>
              <p:spPr>
                <a:xfrm flipH="1" flipV="1">
                  <a:off x="1836036" y="1032004"/>
                  <a:ext cx="1308554" cy="17582"/>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sp>
              <p:nvSpPr>
                <p:cNvPr id="16" name="文本框 15"/>
                <p:cNvSpPr txBox="1"/>
                <p:nvPr/>
              </p:nvSpPr>
              <p:spPr>
                <a:xfrm>
                  <a:off x="348494" y="2063341"/>
                  <a:ext cx="866230" cy="30954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X=</a:t>
                  </a:r>
                  <a:r>
                    <a:rPr lang="zh-CN" altLang="en-US" b="1" dirty="0">
                      <a:latin typeface="Times New Roman" panose="02020603050405020304" pitchFamily="18" charset="0"/>
                      <a:cs typeface="Times New Roman" panose="02020603050405020304" pitchFamily="18" charset="0"/>
                    </a:rPr>
                    <a:t>性别</a:t>
                  </a:r>
                  <a:endParaRPr lang="zh-CN" altLang="en-US" b="1"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704419" y="820908"/>
                  <a:ext cx="854469" cy="30954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Z=</a:t>
                  </a:r>
                  <a:r>
                    <a:rPr lang="zh-CN" altLang="en-US" b="1" dirty="0">
                      <a:latin typeface="Times New Roman" panose="02020603050405020304" pitchFamily="18" charset="0"/>
                      <a:cs typeface="Times New Roman" panose="02020603050405020304" pitchFamily="18" charset="0"/>
                    </a:rPr>
                    <a:t>学历</a:t>
                  </a:r>
                  <a:endParaRPr lang="zh-CN" altLang="en-US" b="1"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2294526" y="2104168"/>
                  <a:ext cx="1289642" cy="30954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Y=</a:t>
                  </a:r>
                  <a:r>
                    <a:rPr lang="zh-CN" altLang="en-US" b="1" dirty="0">
                      <a:latin typeface="Times New Roman" panose="02020603050405020304" pitchFamily="18" charset="0"/>
                      <a:cs typeface="Times New Roman" panose="02020603050405020304" pitchFamily="18" charset="0"/>
                    </a:rPr>
                    <a:t>录取结果</a:t>
                  </a:r>
                  <a:endParaRPr lang="zh-CN" altLang="en-US" b="1" dirty="0">
                    <a:latin typeface="Times New Roman" panose="02020603050405020304" pitchFamily="18" charset="0"/>
                    <a:cs typeface="Times New Roman" panose="02020603050405020304" pitchFamily="18" charset="0"/>
                  </a:endParaRPr>
                </a:p>
              </p:txBody>
            </p:sp>
          </p:grpSp>
          <p:cxnSp>
            <p:nvCxnSpPr>
              <p:cNvPr id="7" name="直接箭头连接符 6"/>
              <p:cNvCxnSpPr>
                <a:stCxn id="11" idx="6"/>
                <a:endCxn id="13" idx="2"/>
              </p:cNvCxnSpPr>
              <p:nvPr/>
            </p:nvCxnSpPr>
            <p:spPr>
              <a:xfrm>
                <a:off x="1220327" y="3831544"/>
                <a:ext cx="1647086" cy="13535"/>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8" name="椭圆 7"/>
              <p:cNvSpPr/>
              <p:nvPr/>
            </p:nvSpPr>
            <p:spPr>
              <a:xfrm>
                <a:off x="3610792" y="2606475"/>
                <a:ext cx="266766" cy="2772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3386089" y="2300449"/>
                <a:ext cx="909930" cy="368299"/>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收入</a:t>
                </a:r>
                <a:endParaRPr lang="zh-CN" altLang="en-US" b="1" dirty="0">
                  <a:latin typeface="Times New Roman" panose="02020603050405020304" pitchFamily="18" charset="0"/>
                  <a:cs typeface="Times New Roman" panose="02020603050405020304" pitchFamily="18" charset="0"/>
                </a:endParaRPr>
              </a:p>
            </p:txBody>
          </p:sp>
          <p:cxnSp>
            <p:nvCxnSpPr>
              <p:cNvPr id="10" name="直接箭头连接符 9"/>
              <p:cNvCxnSpPr>
                <a:stCxn id="8" idx="3"/>
                <a:endCxn id="13" idx="0"/>
              </p:cNvCxnSpPr>
              <p:nvPr/>
            </p:nvCxnSpPr>
            <p:spPr>
              <a:xfrm flipH="1">
                <a:off x="3000797" y="2843158"/>
                <a:ext cx="649062" cy="86327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grpSp>
        <p:cxnSp>
          <p:nvCxnSpPr>
            <p:cNvPr id="5" name="直接箭头连接符 4"/>
            <p:cNvCxnSpPr>
              <a:stCxn id="12" idx="5"/>
              <a:endCxn id="13" idx="1"/>
            </p:cNvCxnSpPr>
            <p:nvPr/>
          </p:nvCxnSpPr>
          <p:spPr>
            <a:xfrm>
              <a:off x="2244414" y="2695492"/>
              <a:ext cx="831237" cy="924805"/>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grpSp>
      <p:grpSp>
        <p:nvGrpSpPr>
          <p:cNvPr id="40" name="组合 39"/>
          <p:cNvGrpSpPr/>
          <p:nvPr/>
        </p:nvGrpSpPr>
        <p:grpSpPr>
          <a:xfrm>
            <a:off x="766761" y="1564768"/>
            <a:ext cx="3527997" cy="1900461"/>
            <a:chOff x="582307" y="2346291"/>
            <a:chExt cx="3700362" cy="1895143"/>
          </a:xfrm>
        </p:grpSpPr>
        <p:grpSp>
          <p:nvGrpSpPr>
            <p:cNvPr id="41" name="组合 40"/>
            <p:cNvGrpSpPr/>
            <p:nvPr/>
          </p:nvGrpSpPr>
          <p:grpSpPr>
            <a:xfrm>
              <a:off x="582307" y="2346291"/>
              <a:ext cx="3700362" cy="1895143"/>
              <a:chOff x="413137" y="2473036"/>
              <a:chExt cx="3700362" cy="1895143"/>
            </a:xfrm>
          </p:grpSpPr>
          <p:grpSp>
            <p:nvGrpSpPr>
              <p:cNvPr id="43" name="组合 42"/>
              <p:cNvGrpSpPr/>
              <p:nvPr/>
            </p:nvGrpSpPr>
            <p:grpSpPr>
              <a:xfrm>
                <a:off x="413137" y="2473036"/>
                <a:ext cx="3700362" cy="1895143"/>
                <a:chOff x="348494" y="820908"/>
                <a:chExt cx="3235674" cy="1592802"/>
              </a:xfrm>
            </p:grpSpPr>
            <p:sp>
              <p:nvSpPr>
                <p:cNvPr id="48" name="椭圆 47"/>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602770" y="915477"/>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椭圆 49"/>
                <p:cNvSpPr/>
                <p:nvPr/>
              </p:nvSpPr>
              <p:spPr>
                <a:xfrm>
                  <a:off x="2494565" y="1857537"/>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p:cNvCxnSpPr>
                  <a:stCxn id="48" idx="0"/>
                  <a:endCxn id="49" idx="3"/>
                </p:cNvCxnSpPr>
                <p:nvPr/>
              </p:nvCxnSpPr>
              <p:spPr>
                <a:xfrm flipV="1">
                  <a:off x="937685" y="1114400"/>
                  <a:ext cx="699246" cy="731761"/>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sp>
              <p:nvSpPr>
                <p:cNvPr id="53" name="文本框 52"/>
                <p:cNvSpPr txBox="1"/>
                <p:nvPr/>
              </p:nvSpPr>
              <p:spPr>
                <a:xfrm>
                  <a:off x="348494" y="2063341"/>
                  <a:ext cx="866230" cy="30954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X=</a:t>
                  </a:r>
                  <a:r>
                    <a:rPr lang="zh-CN" altLang="en-US" b="1" dirty="0">
                      <a:latin typeface="Times New Roman" panose="02020603050405020304" pitchFamily="18" charset="0"/>
                      <a:cs typeface="Times New Roman" panose="02020603050405020304" pitchFamily="18" charset="0"/>
                    </a:rPr>
                    <a:t>性别</a:t>
                  </a:r>
                  <a:endParaRPr lang="zh-CN" altLang="en-US" b="1" dirty="0">
                    <a:latin typeface="Times New Roman" panose="02020603050405020304" pitchFamily="18" charset="0"/>
                    <a:cs typeface="Times New Roman" panose="02020603050405020304" pitchFamily="18" charset="0"/>
                  </a:endParaRPr>
                </a:p>
              </p:txBody>
            </p:sp>
            <p:sp>
              <p:nvSpPr>
                <p:cNvPr id="54" name="文本框 53"/>
                <p:cNvSpPr txBox="1"/>
                <p:nvPr/>
              </p:nvSpPr>
              <p:spPr>
                <a:xfrm>
                  <a:off x="704419" y="820908"/>
                  <a:ext cx="854469" cy="30954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Z=</a:t>
                  </a:r>
                  <a:r>
                    <a:rPr lang="zh-CN" altLang="en-US" b="1" dirty="0">
                      <a:latin typeface="Times New Roman" panose="02020603050405020304" pitchFamily="18" charset="0"/>
                      <a:cs typeface="Times New Roman" panose="02020603050405020304" pitchFamily="18" charset="0"/>
                    </a:rPr>
                    <a:t>学历</a:t>
                  </a:r>
                  <a:endParaRPr lang="zh-CN" altLang="en-US" b="1" dirty="0">
                    <a:latin typeface="Times New Roman" panose="02020603050405020304" pitchFamily="18" charset="0"/>
                    <a:cs typeface="Times New Roman" panose="02020603050405020304" pitchFamily="18" charset="0"/>
                  </a:endParaRPr>
                </a:p>
              </p:txBody>
            </p:sp>
            <p:sp>
              <p:nvSpPr>
                <p:cNvPr id="55" name="文本框 54"/>
                <p:cNvSpPr txBox="1"/>
                <p:nvPr/>
              </p:nvSpPr>
              <p:spPr>
                <a:xfrm>
                  <a:off x="2294526" y="2104168"/>
                  <a:ext cx="1289642" cy="30954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Y=</a:t>
                  </a:r>
                  <a:r>
                    <a:rPr lang="zh-CN" altLang="en-US" b="1" dirty="0">
                      <a:latin typeface="Times New Roman" panose="02020603050405020304" pitchFamily="18" charset="0"/>
                      <a:cs typeface="Times New Roman" panose="02020603050405020304" pitchFamily="18" charset="0"/>
                    </a:rPr>
                    <a:t>录取结果</a:t>
                  </a:r>
                  <a:endParaRPr lang="zh-CN" altLang="en-US" b="1" dirty="0">
                    <a:latin typeface="Times New Roman" panose="02020603050405020304" pitchFamily="18" charset="0"/>
                    <a:cs typeface="Times New Roman" panose="02020603050405020304" pitchFamily="18" charset="0"/>
                  </a:endParaRPr>
                </a:p>
              </p:txBody>
            </p:sp>
          </p:grpSp>
          <p:cxnSp>
            <p:nvCxnSpPr>
              <p:cNvPr id="44" name="直接箭头连接符 43"/>
              <p:cNvCxnSpPr>
                <a:stCxn id="48" idx="6"/>
                <a:endCxn id="50" idx="2"/>
              </p:cNvCxnSpPr>
              <p:nvPr/>
            </p:nvCxnSpPr>
            <p:spPr>
              <a:xfrm>
                <a:off x="1220327" y="3831544"/>
                <a:ext cx="1647086" cy="13535"/>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grpSp>
        <p:cxnSp>
          <p:nvCxnSpPr>
            <p:cNvPr id="42" name="直接箭头连接符 41"/>
            <p:cNvCxnSpPr>
              <a:stCxn id="49" idx="5"/>
              <a:endCxn id="50" idx="1"/>
            </p:cNvCxnSpPr>
            <p:nvPr/>
          </p:nvCxnSpPr>
          <p:spPr>
            <a:xfrm>
              <a:off x="2244414" y="2695492"/>
              <a:ext cx="831237" cy="924805"/>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grpSp>
      <p:sp>
        <p:nvSpPr>
          <p:cNvPr id="56" name="矩形 55"/>
          <p:cNvSpPr/>
          <p:nvPr/>
        </p:nvSpPr>
        <p:spPr>
          <a:xfrm>
            <a:off x="1135086" y="1542074"/>
            <a:ext cx="895387" cy="43462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44543" y="1572222"/>
            <a:ext cx="1130908" cy="369332"/>
          </a:xfrm>
          <a:prstGeom prst="rect">
            <a:avLst/>
          </a:prstGeom>
          <a:noFill/>
        </p:spPr>
        <p:txBody>
          <a:bodyPr wrap="square">
            <a:spAutoFit/>
          </a:bodyPr>
          <a:lstStyle/>
          <a:p>
            <a:r>
              <a:rPr lang="zh-CN" altLang="en-US" dirty="0">
                <a:solidFill>
                  <a:srgbClr val="C00000"/>
                </a:solidFill>
                <a:latin typeface="微软雅黑" panose="020B0503020204020204" charset="-122"/>
                <a:ea typeface="微软雅黑" panose="020B0503020204020204" charset="-122"/>
              </a:rPr>
              <a:t>中介变量</a:t>
            </a:r>
            <a:endParaRPr lang="zh-CN" altLang="en-US" dirty="0">
              <a:solidFill>
                <a:srgbClr val="C00000"/>
              </a:solidFill>
              <a:latin typeface="微软雅黑" panose="020B0503020204020204" charset="-122"/>
              <a:ea typeface="微软雅黑" panose="020B0503020204020204" charset="-122"/>
            </a:endParaRPr>
          </a:p>
        </p:txBody>
      </p:sp>
      <p:sp>
        <p:nvSpPr>
          <p:cNvPr id="60" name="文本框 59"/>
          <p:cNvSpPr txBox="1"/>
          <p:nvPr/>
        </p:nvSpPr>
        <p:spPr>
          <a:xfrm>
            <a:off x="4436532" y="2562739"/>
            <a:ext cx="7213999" cy="923330"/>
          </a:xfrm>
          <a:prstGeom prst="rect">
            <a:avLst/>
          </a:prstGeom>
          <a:noFill/>
        </p:spPr>
        <p:txBody>
          <a:bodyPr wrap="square">
            <a:spAutoFit/>
          </a:bodyPr>
          <a:lstStyle/>
          <a:p>
            <a:pPr indent="457200"/>
            <a:r>
              <a:rPr lang="zh-CN" altLang="en-US" dirty="0">
                <a:latin typeface="微软雅黑" panose="020B0503020204020204" charset="-122"/>
                <a:ea typeface="微软雅黑" panose="020B0503020204020204" charset="-122"/>
              </a:rPr>
              <a:t>为了找到性别对录取结果的直接效应，可以消除中介变量的影响，也即保持学历不变，然后衡量性别与录取结果之间的关系。这是通过以中介变量为条件来实现的。</a:t>
            </a:r>
            <a:endParaRPr lang="zh-CN" altLang="en-US" dirty="0">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61" name="文本框 60"/>
              <p:cNvSpPr txBox="1"/>
              <p:nvPr/>
            </p:nvSpPr>
            <p:spPr>
              <a:xfrm>
                <a:off x="4436532" y="1525376"/>
                <a:ext cx="6945116" cy="1015663"/>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sz="2000" b="1" i="1">
                          <a:latin typeface="Cambria Math" panose="02040503050406030204" pitchFamily="18" charset="0"/>
                        </a:rPr>
                        <m:t>𝑷</m:t>
                      </m:r>
                      <m:r>
                        <a:rPr lang="en-US" altLang="zh-CN" sz="2000" b="1" i="1">
                          <a:latin typeface="Cambria Math" panose="02040503050406030204" pitchFamily="18" charset="0"/>
                        </a:rPr>
                        <m:t> </m:t>
                      </m:r>
                      <m:d>
                        <m:dPr>
                          <m:endChr m:val="|"/>
                          <m:ctrlPr>
                            <a:rPr lang="en-US" altLang="zh-CN" sz="2000" b="1" i="1">
                              <a:latin typeface="Cambria Math" panose="02040503050406030204" pitchFamily="18" charset="0"/>
                            </a:rPr>
                          </m:ctrlPr>
                        </m:dPr>
                        <m:e>
                          <m:r>
                            <a:rPr lang="en-US" altLang="zh-CN" sz="2000" b="1" i="1">
                              <a:latin typeface="Cambria Math" panose="02040503050406030204" pitchFamily="18" charset="0"/>
                            </a:rPr>
                            <m:t>𝒀</m:t>
                          </m:r>
                          <m:r>
                            <a:rPr lang="en-US" altLang="zh-CN" sz="2000" b="1" i="1">
                              <a:latin typeface="Cambria Math" panose="02040503050406030204" pitchFamily="18" charset="0"/>
                            </a:rPr>
                            <m:t>=</m:t>
                          </m:r>
                          <m:r>
                            <a:rPr lang="en-US" altLang="zh-CN" sz="2000" b="1" i="1">
                              <a:latin typeface="Cambria Math" panose="02040503050406030204" pitchFamily="18" charset="0"/>
                            </a:rPr>
                            <m:t>𝒚</m:t>
                          </m:r>
                        </m:e>
                      </m:d>
                      <m:r>
                        <a:rPr lang="en-US" altLang="zh-CN" sz="2000" b="1" i="1">
                          <a:latin typeface="Cambria Math" panose="02040503050406030204" pitchFamily="18" charset="0"/>
                        </a:rPr>
                        <m:t> </m:t>
                      </m:r>
                      <m:r>
                        <a:rPr lang="en-US" altLang="zh-CN" sz="2000" b="1" i="1">
                          <a:latin typeface="Cambria Math" panose="02040503050406030204" pitchFamily="18" charset="0"/>
                        </a:rPr>
                        <m:t>𝒅𝒐</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𝑿</m:t>
                          </m:r>
                          <m:r>
                            <a:rPr lang="en-US" altLang="zh-CN" sz="2000" b="1" i="1">
                              <a:latin typeface="Cambria Math" panose="02040503050406030204" pitchFamily="18" charset="0"/>
                            </a:rPr>
                            <m:t>=</m:t>
                          </m:r>
                          <m:r>
                            <a:rPr lang="zh-CN" altLang="en-US" sz="2000" b="1" i="1">
                              <a:latin typeface="Cambria Math" panose="02040503050406030204" pitchFamily="18" charset="0"/>
                            </a:rPr>
                            <m:t>男性</m:t>
                          </m:r>
                        </m:e>
                      </m:d>
                      <m:r>
                        <a:rPr lang="zh-CN" altLang="en-US" sz="2000" b="1" i="1">
                          <a:latin typeface="Cambria Math" panose="02040503050406030204" pitchFamily="18" charset="0"/>
                        </a:rPr>
                        <m:t>，</m:t>
                      </m:r>
                      <m:r>
                        <a:rPr lang="en-US" altLang="zh-CN" sz="2000" b="1" i="1">
                          <a:latin typeface="Cambria Math" panose="02040503050406030204" pitchFamily="18" charset="0"/>
                        </a:rPr>
                        <m:t>𝒁</m:t>
                      </m:r>
                      <m:r>
                        <a:rPr lang="en-US" altLang="zh-CN" sz="2000" b="1" i="1">
                          <a:latin typeface="Cambria Math" panose="02040503050406030204" pitchFamily="18" charset="0"/>
                        </a:rPr>
                        <m:t>=</m:t>
                      </m:r>
                      <m:r>
                        <a:rPr lang="zh-CN" altLang="en-US" sz="2000" b="1" i="1">
                          <a:latin typeface="Cambria Math" panose="02040503050406030204" pitchFamily="18" charset="0"/>
                        </a:rPr>
                        <m:t>高学历</m:t>
                      </m:r>
                      <m:r>
                        <a:rPr lang="en-US" altLang="zh-CN" sz="2000" b="1" i="1">
                          <a:latin typeface="Cambria Math" panose="02040503050406030204" pitchFamily="18" charset="0"/>
                        </a:rPr>
                        <m:t>)−</m:t>
                      </m:r>
                    </m:oMath>
                  </m:oMathPara>
                </a14:m>
                <a:endParaRPr lang="en-US" altLang="zh-CN" sz="2000" b="1" i="1" dirty="0">
                  <a:latin typeface="Cambria Math" panose="02040503050406030204" pitchFamily="18" charset="0"/>
                </a:endParaRPr>
              </a:p>
              <a:p>
                <a:pPr>
                  <a:lnSpc>
                    <a:spcPct val="150000"/>
                  </a:lnSpc>
                </a:pPr>
                <a14:m>
                  <m:oMathPara xmlns:m="http://schemas.openxmlformats.org/officeDocument/2006/math">
                    <m:oMathParaPr>
                      <m:jc m:val="right"/>
                    </m:oMathParaPr>
                    <m:oMath xmlns:m="http://schemas.openxmlformats.org/officeDocument/2006/math">
                      <m:r>
                        <a:rPr lang="en-US" altLang="zh-CN" sz="2000" b="1" i="1">
                          <a:latin typeface="Cambria Math" panose="02040503050406030204" pitchFamily="18" charset="0"/>
                        </a:rPr>
                        <m:t>𝑷</m:t>
                      </m:r>
                      <m:r>
                        <a:rPr lang="en-US" altLang="zh-CN" sz="2000" b="1" i="1">
                          <a:latin typeface="Cambria Math" panose="02040503050406030204" pitchFamily="18" charset="0"/>
                        </a:rPr>
                        <m:t> </m:t>
                      </m:r>
                      <m:d>
                        <m:dPr>
                          <m:endChr m:val="|"/>
                          <m:ctrlPr>
                            <a:rPr lang="en-US" altLang="zh-CN" sz="2000" b="1" i="1">
                              <a:latin typeface="Cambria Math" panose="02040503050406030204" pitchFamily="18" charset="0"/>
                            </a:rPr>
                          </m:ctrlPr>
                        </m:dPr>
                        <m:e>
                          <m:r>
                            <a:rPr lang="en-US" altLang="zh-CN" sz="2000" b="1" i="1">
                              <a:latin typeface="Cambria Math" panose="02040503050406030204" pitchFamily="18" charset="0"/>
                            </a:rPr>
                            <m:t>𝒀</m:t>
                          </m:r>
                          <m:r>
                            <a:rPr lang="en-US" altLang="zh-CN" sz="2000" b="1" i="1">
                              <a:latin typeface="Cambria Math" panose="02040503050406030204" pitchFamily="18" charset="0"/>
                            </a:rPr>
                            <m:t>=</m:t>
                          </m:r>
                          <m:r>
                            <a:rPr lang="en-US" altLang="zh-CN" sz="2000" b="1" i="1">
                              <a:latin typeface="Cambria Math" panose="02040503050406030204" pitchFamily="18" charset="0"/>
                            </a:rPr>
                            <m:t>𝒚</m:t>
                          </m:r>
                        </m:e>
                      </m:d>
                      <m:r>
                        <a:rPr lang="en-US" altLang="zh-CN" sz="2000" b="1" i="1">
                          <a:latin typeface="Cambria Math" panose="02040503050406030204" pitchFamily="18" charset="0"/>
                        </a:rPr>
                        <m:t> </m:t>
                      </m:r>
                      <m:r>
                        <a:rPr lang="en-US" altLang="zh-CN" sz="2000" b="1" i="1">
                          <a:latin typeface="Cambria Math" panose="02040503050406030204" pitchFamily="18" charset="0"/>
                        </a:rPr>
                        <m:t>𝒅𝒐</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𝑿</m:t>
                          </m:r>
                          <m:r>
                            <a:rPr lang="en-US" altLang="zh-CN" sz="2000" b="1" i="1">
                              <a:latin typeface="Cambria Math" panose="02040503050406030204" pitchFamily="18" charset="0"/>
                            </a:rPr>
                            <m:t>=</m:t>
                          </m:r>
                          <m:r>
                            <a:rPr lang="zh-CN" altLang="en-US" sz="2000" b="1" i="1">
                              <a:latin typeface="Cambria Math" panose="02040503050406030204" pitchFamily="18" charset="0"/>
                            </a:rPr>
                            <m:t>女性</m:t>
                          </m:r>
                        </m:e>
                      </m:d>
                      <m:r>
                        <a:rPr lang="en-US" altLang="zh-CN" sz="2000" b="1" i="1">
                          <a:latin typeface="Cambria Math" panose="02040503050406030204" pitchFamily="18" charset="0"/>
                        </a:rPr>
                        <m:t>,</m:t>
                      </m:r>
                      <m:r>
                        <a:rPr lang="en-US" altLang="zh-CN" sz="2000" b="1" i="1">
                          <a:latin typeface="Cambria Math" panose="02040503050406030204" pitchFamily="18" charset="0"/>
                        </a:rPr>
                        <m:t>𝒁</m:t>
                      </m:r>
                      <m:r>
                        <a:rPr lang="en-US" altLang="zh-CN" sz="2000" b="1" i="1">
                          <a:latin typeface="Cambria Math" panose="02040503050406030204" pitchFamily="18" charset="0"/>
                        </a:rPr>
                        <m:t>=</m:t>
                      </m:r>
                      <m:r>
                        <a:rPr lang="zh-CN" altLang="en-US" sz="2000" b="1" i="1">
                          <a:latin typeface="Cambria Math" panose="02040503050406030204" pitchFamily="18" charset="0"/>
                        </a:rPr>
                        <m:t>高学历</m:t>
                      </m:r>
                      <m:r>
                        <a:rPr lang="en-US" altLang="zh-CN" sz="2000" b="1" i="1">
                          <a:latin typeface="Cambria Math" panose="02040503050406030204" pitchFamily="18" charset="0"/>
                        </a:rPr>
                        <m:t>)</m:t>
                      </m:r>
                    </m:oMath>
                  </m:oMathPara>
                </a14:m>
                <a:endParaRPr lang="zh-CN" altLang="en-US" sz="2000" dirty="0">
                  <a:solidFill>
                    <a:schemeClr val="tx1"/>
                  </a:solidFill>
                </a:endParaRPr>
              </a:p>
            </p:txBody>
          </p:sp>
        </mc:Choice>
        <mc:Fallback>
          <p:sp>
            <p:nvSpPr>
              <p:cNvPr id="61" name="文本框 60"/>
              <p:cNvSpPr txBox="1">
                <a:spLocks noRot="1" noChangeAspect="1" noMove="1" noResize="1" noEditPoints="1" noAdjustHandles="1" noChangeArrowheads="1" noChangeShapeType="1" noTextEdit="1"/>
              </p:cNvSpPr>
              <p:nvPr/>
            </p:nvSpPr>
            <p:spPr>
              <a:xfrm>
                <a:off x="4436532" y="1525376"/>
                <a:ext cx="6945116" cy="1015663"/>
              </a:xfrm>
              <a:prstGeom prst="rect">
                <a:avLst/>
              </a:prstGeom>
              <a:blipFill rotWithShape="1">
                <a:blip r:embed="rId2"/>
                <a:stretch>
                  <a:fillRect l="-6" t="-10" r="8" b="40"/>
                </a:stretch>
              </a:blipFill>
            </p:spPr>
            <p:txBody>
              <a:bodyPr/>
              <a:lstStyle/>
              <a:p>
                <a:r>
                  <a:rPr lang="zh-CN" altLang="en-US">
                    <a:noFill/>
                  </a:rPr>
                  <a:t> </a:t>
                </a:r>
              </a:p>
            </p:txBody>
          </p:sp>
        </mc:Fallback>
      </mc:AlternateContent>
      <p:sp>
        <p:nvSpPr>
          <p:cNvPr id="62" name="文本框 61"/>
          <p:cNvSpPr txBox="1"/>
          <p:nvPr/>
        </p:nvSpPr>
        <p:spPr>
          <a:xfrm>
            <a:off x="343905" y="5908130"/>
            <a:ext cx="4835292" cy="646331"/>
          </a:xfrm>
          <a:prstGeom prst="rect">
            <a:avLst/>
          </a:prstGeom>
          <a:noFill/>
        </p:spPr>
        <p:txBody>
          <a:bodyPr wrap="square">
            <a:spAutoFit/>
          </a:bodyPr>
          <a:lstStyle/>
          <a:p>
            <a:pPr indent="457200"/>
            <a:r>
              <a:rPr lang="zh-CN" altLang="en-US" dirty="0">
                <a:latin typeface="微软雅黑" panose="020B0503020204020204" charset="-122"/>
                <a:ea typeface="微软雅黑" panose="020B0503020204020204" charset="-122"/>
              </a:rPr>
              <a:t>无论是以学历为条件或者不以其为条件，都无法得到性别与录取结果到的直接效应</a:t>
            </a:r>
            <a:endParaRPr lang="zh-CN" altLang="en-US" dirty="0">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64" name="文本框 63"/>
              <p:cNvSpPr txBox="1"/>
              <p:nvPr/>
            </p:nvSpPr>
            <p:spPr>
              <a:xfrm>
                <a:off x="4552364" y="3595393"/>
                <a:ext cx="6945109" cy="2123658"/>
              </a:xfrm>
              <a:prstGeom prst="rect">
                <a:avLst/>
              </a:prstGeom>
              <a:noFill/>
            </p:spPr>
            <p:txBody>
              <a:bodyPr wrap="square">
                <a:spAutoFit/>
              </a:bodyPr>
              <a:lstStyle/>
              <a:p>
                <a:pPr indent="457200"/>
                <a:r>
                  <a:rPr lang="zh-CN" altLang="en-US" sz="2000" b="1" i="0" dirty="0">
                    <a:solidFill>
                      <a:srgbClr val="121212"/>
                    </a:solidFill>
                    <a:effectLst/>
                    <a:latin typeface="-apple-system"/>
                  </a:rPr>
                  <a:t>规则：</a:t>
                </a:r>
                <a:endParaRPr lang="en-US" altLang="zh-CN" sz="2000" b="1" i="0" dirty="0">
                  <a:solidFill>
                    <a:srgbClr val="121212"/>
                  </a:solidFill>
                  <a:effectLst/>
                  <a:latin typeface="-apple-system"/>
                </a:endParaRPr>
              </a:p>
              <a:p>
                <a:pPr indent="457200">
                  <a:lnSpc>
                    <a:spcPct val="150000"/>
                  </a:lnSpc>
                </a:pPr>
                <a:r>
                  <a:rPr lang="zh-CN" altLang="en-US" dirty="0">
                    <a:latin typeface="微软雅黑" panose="020B0503020204020204" charset="-122"/>
                    <a:ea typeface="微软雅黑" panose="020B0503020204020204" charset="-122"/>
                  </a:rPr>
                  <a:t>对于任意三个变量 </a:t>
                </a:r>
                <a:r>
                  <a:rPr lang="en-US" altLang="zh-CN" dirty="0">
                    <a:latin typeface="微软雅黑" panose="020B0503020204020204" charset="-122"/>
                    <a:ea typeface="微软雅黑" panose="020B0503020204020204" charset="-122"/>
                  </a:rPr>
                  <a:t>X </a:t>
                </a:r>
                <a:r>
                  <a:rPr lang="zh-CN" altLang="en-US"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Y </a:t>
                </a:r>
                <a:r>
                  <a:rPr lang="zh-CN" altLang="en-US"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Z </a:t>
                </a:r>
                <a:r>
                  <a:rPr lang="zh-CN" altLang="en-US" dirty="0">
                    <a:latin typeface="微软雅黑" panose="020B0503020204020204" charset="-122"/>
                    <a:ea typeface="微软雅黑" panose="020B0503020204020204" charset="-122"/>
                  </a:rPr>
                  <a:t>，如果 </a:t>
                </a:r>
                <a:r>
                  <a:rPr lang="en-US" altLang="zh-CN" dirty="0">
                    <a:latin typeface="微软雅黑" panose="020B0503020204020204" charset="-122"/>
                    <a:ea typeface="微软雅黑" panose="020B0503020204020204" charset="-122"/>
                  </a:rPr>
                  <a:t>Z </a:t>
                </a:r>
                <a:r>
                  <a:rPr lang="zh-CN" altLang="en-US" dirty="0">
                    <a:latin typeface="微软雅黑" panose="020B0503020204020204" charset="-122"/>
                    <a:ea typeface="微软雅黑" panose="020B0503020204020204" charset="-122"/>
                  </a:rPr>
                  <a:t>是 </a:t>
                </a:r>
                <a:r>
                  <a:rPr lang="en-US" altLang="zh-CN" dirty="0">
                    <a:latin typeface="微软雅黑" panose="020B0503020204020204" charset="-122"/>
                    <a:ea typeface="微软雅黑" panose="020B0503020204020204" charset="-122"/>
                  </a:rPr>
                  <a:t>X </a:t>
                </a:r>
                <a:r>
                  <a:rPr lang="zh-CN" altLang="en-US" dirty="0">
                    <a:latin typeface="微软雅黑" panose="020B0503020204020204" charset="-122"/>
                    <a:ea typeface="微软雅黑" panose="020B0503020204020204" charset="-122"/>
                  </a:rPr>
                  <a:t>和 </a:t>
                </a:r>
                <a:r>
                  <a:rPr lang="en-US" altLang="zh-CN" dirty="0">
                    <a:latin typeface="微软雅黑" panose="020B0503020204020204" charset="-122"/>
                    <a:ea typeface="微软雅黑" panose="020B0503020204020204" charset="-122"/>
                  </a:rPr>
                  <a:t>Y </a:t>
                </a:r>
                <a:r>
                  <a:rPr lang="zh-CN" altLang="en-US" dirty="0">
                    <a:latin typeface="微软雅黑" panose="020B0503020204020204" charset="-122"/>
                    <a:ea typeface="微软雅黑" panose="020B0503020204020204" charset="-122"/>
                  </a:rPr>
                  <a:t>的中介变量，那么 </a:t>
                </a:r>
                <a:r>
                  <a:rPr lang="en-US" altLang="zh-CN" b="1" dirty="0">
                    <a:latin typeface="微软雅黑" panose="020B0503020204020204" charset="-122"/>
                    <a:ea typeface="微软雅黑" panose="020B0503020204020204" charset="-122"/>
                  </a:rPr>
                  <a:t>Y </a:t>
                </a:r>
                <a:r>
                  <a:rPr lang="zh-CN" altLang="en-US" b="1" dirty="0">
                    <a:latin typeface="微软雅黑" panose="020B0503020204020204" charset="-122"/>
                    <a:ea typeface="微软雅黑" panose="020B0503020204020204" charset="-122"/>
                  </a:rPr>
                  <a:t>的受控直接效应</a:t>
                </a:r>
                <a:r>
                  <a:rPr lang="en-US" altLang="zh-CN" b="1" dirty="0">
                    <a:latin typeface="微软雅黑" panose="020B0503020204020204" charset="-122"/>
                    <a:ea typeface="微软雅黑" panose="020B0503020204020204" charset="-122"/>
                  </a:rPr>
                  <a:t>CDE</a:t>
                </a:r>
                <a:r>
                  <a:rPr lang="zh-CN" altLang="en-US" b="1" dirty="0">
                    <a:latin typeface="微软雅黑" panose="020B0503020204020204" charset="-122"/>
                    <a:ea typeface="微软雅黑" panose="020B0503020204020204" charset="-122"/>
                  </a:rPr>
                  <a:t>：</a:t>
                </a:r>
                <a:endParaRPr lang="en-US" altLang="zh-CN" b="1" dirty="0">
                  <a:latin typeface="微软雅黑" panose="020B0503020204020204" charset="-122"/>
                  <a:ea typeface="微软雅黑" panose="020B0503020204020204" charset="-122"/>
                </a:endParaRPr>
              </a:p>
              <a:p>
                <a:pPr indent="457200"/>
                <a:r>
                  <a:rPr lang="en-US" altLang="zh-CN" sz="2000" b="1" dirty="0">
                    <a:solidFill>
                      <a:srgbClr val="C00000"/>
                    </a:solidFill>
                  </a:rPr>
                  <a:t>CDE=</a:t>
                </a:r>
                <a14:m>
                  <m:oMath xmlns:m="http://schemas.openxmlformats.org/officeDocument/2006/math">
                    <m:r>
                      <a:rPr lang="en-US" altLang="zh-CN" sz="2000" b="1" i="1" smtClean="0">
                        <a:solidFill>
                          <a:srgbClr val="C00000"/>
                        </a:solidFill>
                        <a:latin typeface="Cambria Math" panose="02040503050406030204" pitchFamily="18" charset="0"/>
                      </a:rPr>
                      <m:t>𝑷</m:t>
                    </m:r>
                    <m:r>
                      <a:rPr lang="en-US" altLang="zh-CN" sz="2000" b="1" i="1" smtClean="0">
                        <a:solidFill>
                          <a:srgbClr val="C00000"/>
                        </a:solidFill>
                        <a:latin typeface="Cambria Math" panose="02040503050406030204" pitchFamily="18" charset="0"/>
                      </a:rPr>
                      <m:t> </m:t>
                    </m:r>
                    <m:d>
                      <m:dPr>
                        <m:endChr m:val="|"/>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𝒀</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𝒚</m:t>
                        </m:r>
                      </m:e>
                    </m:d>
                    <m:r>
                      <a:rPr lang="en-US" altLang="zh-CN" sz="2000" b="1" i="1">
                        <a:solidFill>
                          <a:srgbClr val="C00000"/>
                        </a:solidFill>
                        <a:latin typeface="Cambria Math" panose="02040503050406030204" pitchFamily="18" charset="0"/>
                      </a:rPr>
                      <m:t> </m:t>
                    </m:r>
                    <m:r>
                      <a:rPr lang="en-US" altLang="zh-CN" sz="2000" b="1" i="1">
                        <a:solidFill>
                          <a:srgbClr val="C00000"/>
                        </a:solidFill>
                        <a:latin typeface="Cambria Math" panose="02040503050406030204" pitchFamily="18" charset="0"/>
                      </a:rPr>
                      <m:t>𝒅𝒐</m:t>
                    </m:r>
                    <m:d>
                      <m:dPr>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𝑿</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𝒙</m:t>
                        </m:r>
                      </m:e>
                    </m:d>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𝒅𝒐</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𝒁</m:t>
                    </m:r>
                    <m:r>
                      <a:rPr lang="en-US" altLang="zh-CN" sz="2000" b="1" i="1" smtClean="0">
                        <a:solidFill>
                          <a:srgbClr val="C00000"/>
                        </a:solidFill>
                        <a:latin typeface="Cambria Math" panose="02040503050406030204" pitchFamily="18" charset="0"/>
                      </a:rPr>
                      <m:t>=</m:t>
                    </m:r>
                    <m:r>
                      <m:rPr>
                        <m:sty m:val="p"/>
                      </m:rPr>
                      <a:rPr lang="en-US" altLang="zh-CN" sz="2000" b="1" i="1">
                        <a:solidFill>
                          <a:srgbClr val="C00000"/>
                        </a:solidFill>
                        <a:latin typeface="Cambria Math" panose="02040503050406030204" pitchFamily="18" charset="0"/>
                      </a:rPr>
                      <m:t>z</m:t>
                    </m:r>
                    <m:r>
                      <a:rPr lang="en-US" altLang="zh-CN" sz="2000" b="1" i="1" smtClean="0">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m:t>
                    </m:r>
                  </m:oMath>
                </a14:m>
                <a:r>
                  <a:rPr lang="en-US" altLang="zh-CN" sz="2000" b="1" dirty="0">
                    <a:solidFill>
                      <a:srgbClr val="C00000"/>
                    </a:solidFill>
                  </a:rPr>
                  <a:t> –</a:t>
                </a:r>
                <a:endParaRPr lang="en-US" altLang="zh-CN" sz="2000" b="1" dirty="0">
                  <a:solidFill>
                    <a:srgbClr val="C00000"/>
                  </a:solidFill>
                </a:endParaRPr>
              </a:p>
              <a:p>
                <a:pPr indent="457200" algn="r"/>
                <a:r>
                  <a:rPr lang="en-US" altLang="zh-CN" sz="2000" b="1" dirty="0">
                    <a:solidFill>
                      <a:srgbClr val="C00000"/>
                    </a:solidFill>
                  </a:rPr>
                  <a:t> </a:t>
                </a:r>
                <a14:m>
                  <m:oMath xmlns:m="http://schemas.openxmlformats.org/officeDocument/2006/math">
                    <m:r>
                      <a:rPr lang="en-US" altLang="zh-CN" sz="2000" b="1" i="1">
                        <a:solidFill>
                          <a:srgbClr val="C00000"/>
                        </a:solidFill>
                        <a:latin typeface="Cambria Math" panose="02040503050406030204" pitchFamily="18" charset="0"/>
                      </a:rPr>
                      <m:t>𝑷</m:t>
                    </m:r>
                    <m:r>
                      <a:rPr lang="en-US" altLang="zh-CN" sz="2000" b="1" i="1">
                        <a:solidFill>
                          <a:srgbClr val="C00000"/>
                        </a:solidFill>
                        <a:latin typeface="Cambria Math" panose="02040503050406030204" pitchFamily="18" charset="0"/>
                      </a:rPr>
                      <m:t> </m:t>
                    </m:r>
                    <m:d>
                      <m:dPr>
                        <m:endChr m:val="|"/>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𝒀</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𝒚</m:t>
                        </m:r>
                      </m:e>
                    </m:d>
                    <m:r>
                      <a:rPr lang="en-US" altLang="zh-CN" sz="2000" b="1" i="1">
                        <a:solidFill>
                          <a:srgbClr val="C00000"/>
                        </a:solidFill>
                        <a:latin typeface="Cambria Math" panose="02040503050406030204" pitchFamily="18" charset="0"/>
                      </a:rPr>
                      <m:t> </m:t>
                    </m:r>
                    <m:r>
                      <a:rPr lang="en-US" altLang="zh-CN" sz="2000" b="1" i="1">
                        <a:solidFill>
                          <a:srgbClr val="C00000"/>
                        </a:solidFill>
                        <a:latin typeface="Cambria Math" panose="02040503050406030204" pitchFamily="18" charset="0"/>
                      </a:rPr>
                      <m:t>𝒅𝒐</m:t>
                    </m:r>
                    <m:d>
                      <m:dPr>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𝑿</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𝒙</m:t>
                        </m:r>
                        <m:r>
                          <a:rPr lang="zh-CN" altLang="en-US" sz="2000" b="1" i="1">
                            <a:solidFill>
                              <a:srgbClr val="C00000"/>
                            </a:solidFill>
                            <a:latin typeface="Cambria Math" panose="02040503050406030204" pitchFamily="18" charset="0"/>
                          </a:rPr>
                          <m:t>’</m:t>
                        </m:r>
                      </m:e>
                    </m:d>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𝒅𝒐</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𝒁</m:t>
                    </m:r>
                    <m:r>
                      <a:rPr lang="en-US" altLang="zh-CN" sz="2000" b="1" i="1">
                        <a:solidFill>
                          <a:srgbClr val="C00000"/>
                        </a:solidFill>
                        <a:latin typeface="Cambria Math" panose="02040503050406030204" pitchFamily="18" charset="0"/>
                      </a:rPr>
                      <m:t>=</m:t>
                    </m:r>
                    <m:r>
                      <m:rPr>
                        <m:sty m:val="p"/>
                      </m:rPr>
                      <a:rPr lang="en-US" altLang="zh-CN" sz="2000" b="1" i="1">
                        <a:solidFill>
                          <a:srgbClr val="C00000"/>
                        </a:solidFill>
                        <a:latin typeface="Cambria Math" panose="02040503050406030204" pitchFamily="18" charset="0"/>
                      </a:rPr>
                      <m:t>z</m:t>
                    </m:r>
                    <m:r>
                      <a:rPr lang="en-US" altLang="zh-CN" sz="2000" b="1" i="1">
                        <a:solidFill>
                          <a:srgbClr val="C00000"/>
                        </a:solidFill>
                        <a:latin typeface="Cambria Math" panose="02040503050406030204" pitchFamily="18" charset="0"/>
                      </a:rPr>
                      <m:t>))</m:t>
                    </m:r>
                  </m:oMath>
                </a14:m>
                <a:r>
                  <a:rPr lang="en-US" altLang="zh-CN" sz="2000" b="1" dirty="0">
                    <a:solidFill>
                      <a:srgbClr val="C00000"/>
                    </a:solidFill>
                  </a:rPr>
                  <a:t> </a:t>
                </a:r>
                <a:endParaRPr lang="en-US" altLang="zh-CN" sz="2000" b="1" dirty="0">
                  <a:solidFill>
                    <a:srgbClr val="C00000"/>
                  </a:solidFill>
                </a:endParaRPr>
              </a:p>
              <a:p>
                <a:pPr indent="457200"/>
                <a:endParaRPr lang="zh-CN" altLang="en-US" dirty="0"/>
              </a:p>
            </p:txBody>
          </p:sp>
        </mc:Choice>
        <mc:Fallback>
          <p:sp>
            <p:nvSpPr>
              <p:cNvPr id="64" name="文本框 63"/>
              <p:cNvSpPr txBox="1">
                <a:spLocks noRot="1" noChangeAspect="1" noMove="1" noResize="1" noEditPoints="1" noAdjustHandles="1" noChangeArrowheads="1" noChangeShapeType="1" noTextEdit="1"/>
              </p:cNvSpPr>
              <p:nvPr/>
            </p:nvSpPr>
            <p:spPr>
              <a:xfrm>
                <a:off x="4552364" y="3595393"/>
                <a:ext cx="6945109" cy="2123658"/>
              </a:xfrm>
              <a:prstGeom prst="rect">
                <a:avLst/>
              </a:prstGeom>
              <a:blipFill rotWithShape="1">
                <a:blip r:embed="rId3"/>
                <a:stretch>
                  <a:fillRect l="-1" t="-1" r="-1049" b="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8" name="文本框 67"/>
              <p:cNvSpPr txBox="1"/>
              <p:nvPr/>
            </p:nvSpPr>
            <p:spPr>
              <a:xfrm>
                <a:off x="4570973" y="5369569"/>
                <a:ext cx="6945116" cy="1015663"/>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sz="2000" b="1" i="1">
                          <a:latin typeface="Cambria Math" panose="02040503050406030204" pitchFamily="18" charset="0"/>
                        </a:rPr>
                        <m:t>𝑷</m:t>
                      </m:r>
                      <m:r>
                        <a:rPr lang="en-US" altLang="zh-CN" sz="2000" b="1" i="1">
                          <a:latin typeface="Cambria Math" panose="02040503050406030204" pitchFamily="18" charset="0"/>
                        </a:rPr>
                        <m:t> </m:t>
                      </m:r>
                      <m:d>
                        <m:dPr>
                          <m:endChr m:val="|"/>
                          <m:ctrlPr>
                            <a:rPr lang="en-US" altLang="zh-CN" sz="2000" b="1" i="1">
                              <a:latin typeface="Cambria Math" panose="02040503050406030204" pitchFamily="18" charset="0"/>
                            </a:rPr>
                          </m:ctrlPr>
                        </m:dPr>
                        <m:e>
                          <m:r>
                            <a:rPr lang="en-US" altLang="zh-CN" sz="2000" b="1" i="1">
                              <a:latin typeface="Cambria Math" panose="02040503050406030204" pitchFamily="18" charset="0"/>
                            </a:rPr>
                            <m:t>𝒀</m:t>
                          </m:r>
                          <m:r>
                            <a:rPr lang="en-US" altLang="zh-CN" sz="2000" b="1" i="1">
                              <a:latin typeface="Cambria Math" panose="02040503050406030204" pitchFamily="18" charset="0"/>
                            </a:rPr>
                            <m:t>=</m:t>
                          </m:r>
                          <m:r>
                            <a:rPr lang="en-US" altLang="zh-CN" sz="2000" b="1" i="1">
                              <a:latin typeface="Cambria Math" panose="02040503050406030204" pitchFamily="18" charset="0"/>
                            </a:rPr>
                            <m:t>𝒚</m:t>
                          </m:r>
                        </m:e>
                      </m:d>
                      <m:r>
                        <a:rPr lang="en-US" altLang="zh-CN" sz="2000" b="1" i="1">
                          <a:latin typeface="Cambria Math" panose="02040503050406030204" pitchFamily="18" charset="0"/>
                        </a:rPr>
                        <m:t> </m:t>
                      </m:r>
                      <m:r>
                        <a:rPr lang="en-US" altLang="zh-CN" sz="2000" b="1" i="1">
                          <a:latin typeface="Cambria Math" panose="02040503050406030204" pitchFamily="18" charset="0"/>
                        </a:rPr>
                        <m:t>𝒅𝒐</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𝑿</m:t>
                          </m:r>
                          <m:r>
                            <a:rPr lang="en-US" altLang="zh-CN" sz="2000" b="1" i="1">
                              <a:latin typeface="Cambria Math" panose="02040503050406030204" pitchFamily="18" charset="0"/>
                            </a:rPr>
                            <m:t>=</m:t>
                          </m:r>
                          <m:r>
                            <a:rPr lang="zh-CN" altLang="en-US" sz="2000" b="1" i="1">
                              <a:latin typeface="Cambria Math" panose="02040503050406030204" pitchFamily="18" charset="0"/>
                            </a:rPr>
                            <m:t>男性</m:t>
                          </m:r>
                        </m:e>
                      </m:d>
                      <m:r>
                        <a:rPr lang="zh-CN" altLang="en-US" sz="2000" b="1" i="1">
                          <a:latin typeface="Cambria Math" panose="02040503050406030204" pitchFamily="18" charset="0"/>
                        </a:rPr>
                        <m:t>，</m:t>
                      </m:r>
                      <m:r>
                        <a:rPr lang="en-US" altLang="zh-CN" sz="2000" b="1" i="1">
                          <a:latin typeface="Cambria Math" panose="02040503050406030204" pitchFamily="18" charset="0"/>
                        </a:rPr>
                        <m:t>𝒅𝒐</m:t>
                      </m:r>
                      <m:r>
                        <a:rPr lang="en-US" altLang="zh-CN" sz="2000" b="1" i="1">
                          <a:latin typeface="Cambria Math" panose="02040503050406030204" pitchFamily="18" charset="0"/>
                        </a:rPr>
                        <m:t>(</m:t>
                      </m:r>
                      <m:r>
                        <a:rPr lang="en-US" altLang="zh-CN" sz="2000" b="1" i="1">
                          <a:latin typeface="Cambria Math" panose="02040503050406030204" pitchFamily="18" charset="0"/>
                        </a:rPr>
                        <m:t>𝒁</m:t>
                      </m:r>
                      <m:r>
                        <a:rPr lang="en-US" altLang="zh-CN" sz="2000" b="1" i="1">
                          <a:latin typeface="Cambria Math" panose="02040503050406030204" pitchFamily="18" charset="0"/>
                        </a:rPr>
                        <m:t>=</m:t>
                      </m:r>
                      <m:r>
                        <a:rPr lang="zh-CN" altLang="en-US" sz="2000" b="1" i="1">
                          <a:latin typeface="Cambria Math" panose="02040503050406030204" pitchFamily="18" charset="0"/>
                        </a:rPr>
                        <m:t>高学历</m:t>
                      </m:r>
                      <m:r>
                        <a:rPr lang="en-US" altLang="zh-CN" sz="2000" b="1" i="1">
                          <a:latin typeface="Cambria Math" panose="02040503050406030204" pitchFamily="18" charset="0"/>
                        </a:rPr>
                        <m:t>))−</m:t>
                      </m:r>
                    </m:oMath>
                  </m:oMathPara>
                </a14:m>
                <a:endParaRPr lang="en-US" altLang="zh-CN" sz="2000" b="1" i="1" dirty="0">
                  <a:latin typeface="Cambria Math" panose="02040503050406030204" pitchFamily="18" charset="0"/>
                </a:endParaRPr>
              </a:p>
              <a:p>
                <a:pPr>
                  <a:lnSpc>
                    <a:spcPct val="150000"/>
                  </a:lnSpc>
                </a:pPr>
                <a14:m>
                  <m:oMathPara xmlns:m="http://schemas.openxmlformats.org/officeDocument/2006/math">
                    <m:oMathParaPr>
                      <m:jc m:val="right"/>
                    </m:oMathParaPr>
                    <m:oMath xmlns:m="http://schemas.openxmlformats.org/officeDocument/2006/math">
                      <m:r>
                        <a:rPr lang="en-US" altLang="zh-CN" sz="2000" b="1" i="1">
                          <a:latin typeface="Cambria Math" panose="02040503050406030204" pitchFamily="18" charset="0"/>
                        </a:rPr>
                        <m:t>𝑷</m:t>
                      </m:r>
                      <m:r>
                        <a:rPr lang="en-US" altLang="zh-CN" sz="2000" b="1" i="1">
                          <a:latin typeface="Cambria Math" panose="02040503050406030204" pitchFamily="18" charset="0"/>
                        </a:rPr>
                        <m:t> </m:t>
                      </m:r>
                      <m:d>
                        <m:dPr>
                          <m:endChr m:val="|"/>
                          <m:ctrlPr>
                            <a:rPr lang="en-US" altLang="zh-CN" sz="2000" b="1" i="1">
                              <a:latin typeface="Cambria Math" panose="02040503050406030204" pitchFamily="18" charset="0"/>
                            </a:rPr>
                          </m:ctrlPr>
                        </m:dPr>
                        <m:e>
                          <m:r>
                            <a:rPr lang="en-US" altLang="zh-CN" sz="2000" b="1" i="1">
                              <a:latin typeface="Cambria Math" panose="02040503050406030204" pitchFamily="18" charset="0"/>
                            </a:rPr>
                            <m:t>𝒀</m:t>
                          </m:r>
                          <m:r>
                            <a:rPr lang="en-US" altLang="zh-CN" sz="2000" b="1" i="1">
                              <a:latin typeface="Cambria Math" panose="02040503050406030204" pitchFamily="18" charset="0"/>
                            </a:rPr>
                            <m:t>=</m:t>
                          </m:r>
                          <m:r>
                            <a:rPr lang="en-US" altLang="zh-CN" sz="2000" b="1" i="1">
                              <a:latin typeface="Cambria Math" panose="02040503050406030204" pitchFamily="18" charset="0"/>
                            </a:rPr>
                            <m:t>𝒚</m:t>
                          </m:r>
                        </m:e>
                      </m:d>
                      <m:r>
                        <a:rPr lang="en-US" altLang="zh-CN" sz="2000" b="1" i="1">
                          <a:latin typeface="Cambria Math" panose="02040503050406030204" pitchFamily="18" charset="0"/>
                        </a:rPr>
                        <m:t> </m:t>
                      </m:r>
                      <m:r>
                        <a:rPr lang="en-US" altLang="zh-CN" sz="2000" b="1" i="1">
                          <a:latin typeface="Cambria Math" panose="02040503050406030204" pitchFamily="18" charset="0"/>
                        </a:rPr>
                        <m:t>𝒅𝒐</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𝑿</m:t>
                          </m:r>
                          <m:r>
                            <a:rPr lang="en-US" altLang="zh-CN" sz="2000" b="1" i="1">
                              <a:latin typeface="Cambria Math" panose="02040503050406030204" pitchFamily="18" charset="0"/>
                            </a:rPr>
                            <m:t>=</m:t>
                          </m:r>
                          <m:r>
                            <a:rPr lang="zh-CN" altLang="en-US" sz="2000" b="1" i="1">
                              <a:latin typeface="Cambria Math" panose="02040503050406030204" pitchFamily="18" charset="0"/>
                            </a:rPr>
                            <m:t>女性</m:t>
                          </m:r>
                        </m:e>
                      </m:d>
                      <m:r>
                        <a:rPr lang="en-US" altLang="zh-CN" sz="2000" b="1" i="1">
                          <a:latin typeface="Cambria Math" panose="02040503050406030204" pitchFamily="18" charset="0"/>
                        </a:rPr>
                        <m:t>,</m:t>
                      </m:r>
                      <m:r>
                        <a:rPr lang="en-US" altLang="zh-CN" sz="2000" b="1" i="1" smtClean="0">
                          <a:latin typeface="Cambria Math" panose="02040503050406030204" pitchFamily="18" charset="0"/>
                        </a:rPr>
                        <m:t>𝒅𝒐</m:t>
                      </m:r>
                      <m:r>
                        <a:rPr lang="en-US" altLang="zh-CN" sz="2000" b="1" i="1" smtClean="0">
                          <a:latin typeface="Cambria Math" panose="02040503050406030204" pitchFamily="18" charset="0"/>
                        </a:rPr>
                        <m:t>(</m:t>
                      </m:r>
                      <m:r>
                        <a:rPr lang="en-US" altLang="zh-CN" sz="2000" b="1" i="1">
                          <a:latin typeface="Cambria Math" panose="02040503050406030204" pitchFamily="18" charset="0"/>
                        </a:rPr>
                        <m:t>𝒁</m:t>
                      </m:r>
                      <m:r>
                        <a:rPr lang="en-US" altLang="zh-CN" sz="2000" b="1" i="1">
                          <a:latin typeface="Cambria Math" panose="02040503050406030204" pitchFamily="18" charset="0"/>
                        </a:rPr>
                        <m:t>=</m:t>
                      </m:r>
                      <m:r>
                        <a:rPr lang="zh-CN" altLang="en-US" sz="2000" b="1" i="1">
                          <a:latin typeface="Cambria Math" panose="02040503050406030204" pitchFamily="18" charset="0"/>
                        </a:rPr>
                        <m:t>高学历</m:t>
                      </m:r>
                      <m:r>
                        <a:rPr lang="en-US" altLang="zh-CN" sz="2000" b="1" i="1" smtClean="0">
                          <a:latin typeface="Cambria Math" panose="02040503050406030204" pitchFamily="18" charset="0"/>
                        </a:rPr>
                        <m:t>)</m:t>
                      </m:r>
                      <m:r>
                        <a:rPr lang="en-US" altLang="zh-CN" sz="2000" b="1" i="1">
                          <a:latin typeface="Cambria Math" panose="02040503050406030204" pitchFamily="18" charset="0"/>
                        </a:rPr>
                        <m:t>)</m:t>
                      </m:r>
                    </m:oMath>
                  </m:oMathPara>
                </a14:m>
                <a:endParaRPr lang="zh-CN" altLang="en-US" sz="2000" dirty="0">
                  <a:solidFill>
                    <a:schemeClr val="tx1"/>
                  </a:solidFill>
                </a:endParaRPr>
              </a:p>
            </p:txBody>
          </p:sp>
        </mc:Choice>
        <mc:Fallback>
          <p:sp>
            <p:nvSpPr>
              <p:cNvPr id="68" name="文本框 67"/>
              <p:cNvSpPr txBox="1">
                <a:spLocks noRot="1" noChangeAspect="1" noMove="1" noResize="1" noEditPoints="1" noAdjustHandles="1" noChangeArrowheads="1" noChangeShapeType="1" noTextEdit="1"/>
              </p:cNvSpPr>
              <p:nvPr/>
            </p:nvSpPr>
            <p:spPr>
              <a:xfrm>
                <a:off x="4570973" y="5369569"/>
                <a:ext cx="6945116" cy="1015663"/>
              </a:xfrm>
              <a:prstGeom prst="rect">
                <a:avLst/>
              </a:prstGeom>
              <a:blipFill rotWithShape="1">
                <a:blip r:embed="rId4"/>
                <a:stretch>
                  <a:fillRect l="-3" t="-1" r="5" b="3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P spid="62" grpId="0"/>
      <p:bldP spid="64" grpId="0"/>
      <p:bldP spid="6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1" name="文本框 110"/>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如何实现因果推断</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a:t>
            </a:r>
            <a:r>
              <a:rPr lang="zh-CN" altLang="en-US" sz="2800" b="1" dirty="0">
                <a:solidFill>
                  <a:prstClr val="white"/>
                </a:solidFill>
                <a:latin typeface="Arial" panose="020B0604020202020204"/>
                <a:ea typeface="微软雅黑" panose="020B0503020204020204" charset="-122"/>
              </a:rPr>
              <a:t>中介</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112" name="组合 111" hidden="1"/>
          <p:cNvGrpSpPr/>
          <p:nvPr/>
        </p:nvGrpSpPr>
        <p:grpSpPr>
          <a:xfrm>
            <a:off x="766764" y="1521102"/>
            <a:ext cx="10658474" cy="4407719"/>
            <a:chOff x="3032566" y="1361440"/>
            <a:chExt cx="8464109" cy="4967738"/>
          </a:xfrm>
        </p:grpSpPr>
        <p:cxnSp>
          <p:nvCxnSpPr>
            <p:cNvPr id="113" name="直接连接符 112"/>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grpSp>
        <p:nvGrpSpPr>
          <p:cNvPr id="19" name="组合 18"/>
          <p:cNvGrpSpPr/>
          <p:nvPr/>
        </p:nvGrpSpPr>
        <p:grpSpPr>
          <a:xfrm>
            <a:off x="766761" y="3871564"/>
            <a:ext cx="3802141" cy="2064199"/>
            <a:chOff x="582307" y="2183011"/>
            <a:chExt cx="3987900" cy="2058423"/>
          </a:xfrm>
        </p:grpSpPr>
        <p:grpSp>
          <p:nvGrpSpPr>
            <p:cNvPr id="20" name="组合 19"/>
            <p:cNvGrpSpPr/>
            <p:nvPr/>
          </p:nvGrpSpPr>
          <p:grpSpPr>
            <a:xfrm>
              <a:off x="582307" y="2183011"/>
              <a:ext cx="3987900" cy="2058423"/>
              <a:chOff x="413137" y="2309756"/>
              <a:chExt cx="3987900" cy="2058423"/>
            </a:xfrm>
          </p:grpSpPr>
          <p:grpSp>
            <p:nvGrpSpPr>
              <p:cNvPr id="22" name="组合 21"/>
              <p:cNvGrpSpPr/>
              <p:nvPr/>
            </p:nvGrpSpPr>
            <p:grpSpPr>
              <a:xfrm>
                <a:off x="413137" y="2473036"/>
                <a:ext cx="3700362" cy="1895143"/>
                <a:chOff x="348494" y="820908"/>
                <a:chExt cx="3235674" cy="1592802"/>
              </a:xfrm>
            </p:grpSpPr>
            <p:sp>
              <p:nvSpPr>
                <p:cNvPr id="28" name="椭圆 27"/>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02770" y="915477"/>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p:cNvSpPr/>
                <p:nvPr/>
              </p:nvSpPr>
              <p:spPr>
                <a:xfrm>
                  <a:off x="2494565" y="1857537"/>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p:cNvCxnSpPr>
                  <a:stCxn id="28" idx="0"/>
                  <a:endCxn id="29" idx="3"/>
                </p:cNvCxnSpPr>
                <p:nvPr/>
              </p:nvCxnSpPr>
              <p:spPr>
                <a:xfrm flipV="1">
                  <a:off x="937685" y="1114400"/>
                  <a:ext cx="699246" cy="731761"/>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cxnSp>
              <p:nvCxnSpPr>
                <p:cNvPr id="32" name="直接箭头连接符 31"/>
                <p:cNvCxnSpPr>
                  <a:stCxn id="25" idx="2"/>
                  <a:endCxn id="29" idx="6"/>
                </p:cNvCxnSpPr>
                <p:nvPr/>
              </p:nvCxnSpPr>
              <p:spPr>
                <a:xfrm flipH="1" flipV="1">
                  <a:off x="1836036" y="1032004"/>
                  <a:ext cx="1308554" cy="17582"/>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sp>
              <p:nvSpPr>
                <p:cNvPr id="33" name="文本框 32"/>
                <p:cNvSpPr txBox="1"/>
                <p:nvPr/>
              </p:nvSpPr>
              <p:spPr>
                <a:xfrm>
                  <a:off x="348494" y="2063341"/>
                  <a:ext cx="866230" cy="30954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X=</a:t>
                  </a:r>
                  <a:r>
                    <a:rPr lang="zh-CN" altLang="en-US" b="1" dirty="0">
                      <a:latin typeface="Times New Roman" panose="02020603050405020304" pitchFamily="18" charset="0"/>
                      <a:cs typeface="Times New Roman" panose="02020603050405020304" pitchFamily="18" charset="0"/>
                    </a:rPr>
                    <a:t>性别</a:t>
                  </a:r>
                  <a:endParaRPr lang="zh-CN" altLang="en-US" b="1" dirty="0">
                    <a:latin typeface="Times New Roman" panose="02020603050405020304" pitchFamily="18" charset="0"/>
                    <a:cs typeface="Times New Roman" panose="02020603050405020304" pitchFamily="18" charset="0"/>
                  </a:endParaRPr>
                </a:p>
              </p:txBody>
            </p:sp>
            <p:sp>
              <p:nvSpPr>
                <p:cNvPr id="34" name="文本框 33"/>
                <p:cNvSpPr txBox="1"/>
                <p:nvPr/>
              </p:nvSpPr>
              <p:spPr>
                <a:xfrm>
                  <a:off x="704419" y="820908"/>
                  <a:ext cx="854469" cy="30954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Z=</a:t>
                  </a:r>
                  <a:r>
                    <a:rPr lang="zh-CN" altLang="en-US" b="1" dirty="0">
                      <a:latin typeface="Times New Roman" panose="02020603050405020304" pitchFamily="18" charset="0"/>
                      <a:cs typeface="Times New Roman" panose="02020603050405020304" pitchFamily="18" charset="0"/>
                    </a:rPr>
                    <a:t>学历</a:t>
                  </a:r>
                  <a:endParaRPr lang="zh-CN" altLang="en-US" b="1" dirty="0">
                    <a:latin typeface="Times New Roman" panose="02020603050405020304" pitchFamily="18" charset="0"/>
                    <a:cs typeface="Times New Roman" panose="02020603050405020304" pitchFamily="18" charset="0"/>
                  </a:endParaRPr>
                </a:p>
              </p:txBody>
            </p:sp>
            <p:sp>
              <p:nvSpPr>
                <p:cNvPr id="35" name="文本框 34"/>
                <p:cNvSpPr txBox="1"/>
                <p:nvPr/>
              </p:nvSpPr>
              <p:spPr>
                <a:xfrm>
                  <a:off x="2294526" y="2104168"/>
                  <a:ext cx="1289642" cy="30954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Y=</a:t>
                  </a:r>
                  <a:r>
                    <a:rPr lang="zh-CN" altLang="en-US" b="1" dirty="0">
                      <a:latin typeface="Times New Roman" panose="02020603050405020304" pitchFamily="18" charset="0"/>
                      <a:cs typeface="Times New Roman" panose="02020603050405020304" pitchFamily="18" charset="0"/>
                    </a:rPr>
                    <a:t>录取结果</a:t>
                  </a:r>
                  <a:endParaRPr lang="zh-CN" altLang="en-US" b="1" dirty="0">
                    <a:latin typeface="Times New Roman" panose="02020603050405020304" pitchFamily="18" charset="0"/>
                    <a:cs typeface="Times New Roman" panose="02020603050405020304" pitchFamily="18" charset="0"/>
                  </a:endParaRPr>
                </a:p>
              </p:txBody>
            </p:sp>
          </p:grpSp>
          <p:cxnSp>
            <p:nvCxnSpPr>
              <p:cNvPr id="24" name="直接箭头连接符 23"/>
              <p:cNvCxnSpPr>
                <a:stCxn id="28" idx="6"/>
                <a:endCxn id="30" idx="2"/>
              </p:cNvCxnSpPr>
              <p:nvPr/>
            </p:nvCxnSpPr>
            <p:spPr>
              <a:xfrm>
                <a:off x="1220327" y="3831544"/>
                <a:ext cx="1647086" cy="13535"/>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5" name="椭圆 24"/>
              <p:cNvSpPr/>
              <p:nvPr/>
            </p:nvSpPr>
            <p:spPr>
              <a:xfrm>
                <a:off x="3610792" y="2606475"/>
                <a:ext cx="266766" cy="2772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3491107" y="2309756"/>
                <a:ext cx="909930" cy="368299"/>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收入</a:t>
                </a:r>
                <a:endParaRPr lang="zh-CN" altLang="en-US" b="1" dirty="0">
                  <a:latin typeface="Times New Roman" panose="02020603050405020304" pitchFamily="18" charset="0"/>
                  <a:cs typeface="Times New Roman" panose="02020603050405020304" pitchFamily="18" charset="0"/>
                </a:endParaRPr>
              </a:p>
            </p:txBody>
          </p:sp>
          <p:cxnSp>
            <p:nvCxnSpPr>
              <p:cNvPr id="27" name="直接箭头连接符 26"/>
              <p:cNvCxnSpPr>
                <a:stCxn id="25" idx="3"/>
                <a:endCxn id="30" idx="0"/>
              </p:cNvCxnSpPr>
              <p:nvPr/>
            </p:nvCxnSpPr>
            <p:spPr>
              <a:xfrm flipH="1">
                <a:off x="3000797" y="2843158"/>
                <a:ext cx="649062" cy="86327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grpSp>
        <p:cxnSp>
          <p:nvCxnSpPr>
            <p:cNvPr id="21" name="直接箭头连接符 20"/>
            <p:cNvCxnSpPr>
              <a:stCxn id="29" idx="5"/>
              <a:endCxn id="30" idx="1"/>
            </p:cNvCxnSpPr>
            <p:nvPr/>
          </p:nvCxnSpPr>
          <p:spPr>
            <a:xfrm>
              <a:off x="2244414" y="2695492"/>
              <a:ext cx="831237" cy="924805"/>
            </a:xfrm>
            <a:prstGeom prst="straightConnector1">
              <a:avLst/>
            </a:prstGeom>
            <a:ln w="38100">
              <a:solidFill>
                <a:srgbClr val="C00000"/>
              </a:solidFill>
              <a:prstDash val="solid"/>
              <a:tailEnd type="triangle"/>
            </a:ln>
          </p:spPr>
          <p:style>
            <a:lnRef idx="3">
              <a:schemeClr val="accent2"/>
            </a:lnRef>
            <a:fillRef idx="0">
              <a:schemeClr val="accent2"/>
            </a:fillRef>
            <a:effectRef idx="2">
              <a:schemeClr val="accent2"/>
            </a:effectRef>
            <a:fontRef idx="minor">
              <a:schemeClr val="tx1"/>
            </a:fontRef>
          </p:style>
        </p:cxnSp>
      </p:grpSp>
      <mc:AlternateContent xmlns:mc="http://schemas.openxmlformats.org/markup-compatibility/2006">
        <mc:Choice xmlns:a14="http://schemas.microsoft.com/office/drawing/2010/main" Requires="a14">
          <p:sp>
            <p:nvSpPr>
              <p:cNvPr id="39" name="文本框 38"/>
              <p:cNvSpPr txBox="1"/>
              <p:nvPr/>
            </p:nvSpPr>
            <p:spPr>
              <a:xfrm>
                <a:off x="1020485" y="1608138"/>
                <a:ext cx="10404751" cy="461665"/>
              </a:xfrm>
              <a:prstGeom prst="rect">
                <a:avLst/>
              </a:prstGeom>
              <a:noFill/>
            </p:spPr>
            <p:txBody>
              <a:bodyPr wrap="square">
                <a:spAutoFit/>
              </a:bodyPr>
              <a:lstStyle/>
              <a:p>
                <a:pPr indent="457200"/>
                <a:r>
                  <a:rPr lang="en-US" altLang="zh-CN" sz="2400" b="1" dirty="0">
                    <a:solidFill>
                      <a:schemeClr val="tx1"/>
                    </a:solidFill>
                  </a:rPr>
                  <a:t>CDE=</a:t>
                </a:r>
                <a14:m>
                  <m:oMath xmlns:m="http://schemas.openxmlformats.org/officeDocument/2006/math">
                    <m:r>
                      <a:rPr lang="en-US" altLang="zh-CN" sz="2400" b="1" i="1" smtClean="0">
                        <a:solidFill>
                          <a:schemeClr val="tx1"/>
                        </a:solidFill>
                        <a:latin typeface="Cambria Math" panose="02040503050406030204" pitchFamily="18" charset="0"/>
                      </a:rPr>
                      <m:t>𝑷</m:t>
                    </m:r>
                    <m:r>
                      <a:rPr lang="en-US" altLang="zh-CN" sz="2400" b="1" i="1" smtClean="0">
                        <a:solidFill>
                          <a:schemeClr val="tx1"/>
                        </a:solidFill>
                        <a:latin typeface="Cambria Math" panose="02040503050406030204" pitchFamily="18" charset="0"/>
                      </a:rPr>
                      <m:t> </m:t>
                    </m:r>
                    <m:d>
                      <m:dPr>
                        <m:endChr m:val="|"/>
                        <m:ctrlPr>
                          <a:rPr lang="en-US" altLang="zh-CN" sz="2400" b="1"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𝒀</m:t>
                        </m:r>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𝒚</m:t>
                        </m:r>
                      </m:e>
                    </m:d>
                    <m:r>
                      <a:rPr lang="en-US" altLang="zh-CN" sz="2400" b="1" i="1">
                        <a:solidFill>
                          <a:schemeClr val="tx1"/>
                        </a:solidFill>
                        <a:latin typeface="Cambria Math" panose="02040503050406030204" pitchFamily="18" charset="0"/>
                      </a:rPr>
                      <m:t> </m:t>
                    </m:r>
                    <m:r>
                      <a:rPr lang="en-US" altLang="zh-CN" sz="2400" b="1" i="1">
                        <a:solidFill>
                          <a:schemeClr val="tx1"/>
                        </a:solidFill>
                        <a:latin typeface="Cambria Math" panose="02040503050406030204" pitchFamily="18" charset="0"/>
                      </a:rPr>
                      <m:t>𝒅𝒐</m:t>
                    </m:r>
                    <m:d>
                      <m:dPr>
                        <m:ctrlPr>
                          <a:rPr lang="en-US" altLang="zh-CN" sz="2400" b="1"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𝑿</m:t>
                        </m:r>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𝒙</m:t>
                        </m:r>
                      </m:e>
                    </m:d>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𝒅𝒐</m:t>
                    </m:r>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𝒁</m:t>
                    </m:r>
                    <m:r>
                      <a:rPr lang="en-US" altLang="zh-CN" sz="2400" b="1" i="1" smtClean="0">
                        <a:solidFill>
                          <a:schemeClr val="tx1"/>
                        </a:solidFill>
                        <a:latin typeface="Cambria Math" panose="02040503050406030204" pitchFamily="18" charset="0"/>
                      </a:rPr>
                      <m:t>=</m:t>
                    </m:r>
                    <m:r>
                      <m:rPr>
                        <m:sty m:val="p"/>
                      </m:rPr>
                      <a:rPr lang="en-US" altLang="zh-CN" sz="2400" b="1" i="1">
                        <a:solidFill>
                          <a:schemeClr val="tx1"/>
                        </a:solidFill>
                        <a:latin typeface="Cambria Math" panose="02040503050406030204" pitchFamily="18" charset="0"/>
                      </a:rPr>
                      <m:t>z</m:t>
                    </m:r>
                    <m:r>
                      <a:rPr lang="en-US" altLang="zh-CN" sz="2400" b="1" i="1" smtClean="0">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m:t>
                    </m:r>
                  </m:oMath>
                </a14:m>
                <a:r>
                  <a:rPr lang="en-US" altLang="zh-CN" sz="2400" b="1" dirty="0">
                    <a:solidFill>
                      <a:schemeClr val="tx1"/>
                    </a:solidFill>
                  </a:rPr>
                  <a:t> –</a:t>
                </a:r>
                <a14:m>
                  <m:oMath xmlns:m="http://schemas.openxmlformats.org/officeDocument/2006/math">
                    <m:r>
                      <a:rPr lang="en-US" altLang="zh-CN" sz="2400" b="1" i="1">
                        <a:solidFill>
                          <a:schemeClr val="tx1"/>
                        </a:solidFill>
                        <a:latin typeface="Cambria Math" panose="02040503050406030204" pitchFamily="18" charset="0"/>
                      </a:rPr>
                      <m:t>𝑷</m:t>
                    </m:r>
                    <m:r>
                      <a:rPr lang="en-US" altLang="zh-CN" sz="2400" b="1" i="1">
                        <a:solidFill>
                          <a:schemeClr val="tx1"/>
                        </a:solidFill>
                        <a:latin typeface="Cambria Math" panose="02040503050406030204" pitchFamily="18" charset="0"/>
                      </a:rPr>
                      <m:t> </m:t>
                    </m:r>
                    <m:d>
                      <m:dPr>
                        <m:endChr m:val="|"/>
                        <m:ctrlPr>
                          <a:rPr lang="en-US" altLang="zh-CN" sz="2400" b="1"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𝒀</m:t>
                        </m:r>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𝒚</m:t>
                        </m:r>
                      </m:e>
                    </m:d>
                    <m:r>
                      <a:rPr lang="en-US" altLang="zh-CN" sz="2400" b="1" i="1">
                        <a:solidFill>
                          <a:schemeClr val="tx1"/>
                        </a:solidFill>
                        <a:latin typeface="Cambria Math" panose="02040503050406030204" pitchFamily="18" charset="0"/>
                      </a:rPr>
                      <m:t> </m:t>
                    </m:r>
                    <m:r>
                      <a:rPr lang="en-US" altLang="zh-CN" sz="2400" b="1" i="1">
                        <a:solidFill>
                          <a:schemeClr val="tx1"/>
                        </a:solidFill>
                        <a:latin typeface="Cambria Math" panose="02040503050406030204" pitchFamily="18" charset="0"/>
                      </a:rPr>
                      <m:t>𝒅𝒐</m:t>
                    </m:r>
                    <m:d>
                      <m:dPr>
                        <m:ctrlPr>
                          <a:rPr lang="en-US" altLang="zh-CN" sz="2400" b="1"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𝑿</m:t>
                        </m:r>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𝒙</m:t>
                        </m:r>
                        <m:r>
                          <a:rPr lang="zh-CN" altLang="en-US" sz="2400" b="1" i="1">
                            <a:solidFill>
                              <a:schemeClr val="tx1"/>
                            </a:solidFill>
                            <a:latin typeface="Cambria Math" panose="02040503050406030204" pitchFamily="18" charset="0"/>
                          </a:rPr>
                          <m:t>’</m:t>
                        </m:r>
                      </m:e>
                    </m:d>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𝒅𝒐</m:t>
                    </m:r>
                    <m:r>
                      <a:rPr lang="en-US" altLang="zh-CN" sz="2400" b="1" i="1">
                        <a:solidFill>
                          <a:schemeClr val="tx1"/>
                        </a:solidFill>
                        <a:latin typeface="Cambria Math" panose="02040503050406030204" pitchFamily="18" charset="0"/>
                      </a:rPr>
                      <m:t>(</m:t>
                    </m:r>
                    <m:r>
                      <a:rPr lang="en-US" altLang="zh-CN" sz="2400" b="1" i="1">
                        <a:solidFill>
                          <a:schemeClr val="tx1"/>
                        </a:solidFill>
                        <a:latin typeface="Cambria Math" panose="02040503050406030204" pitchFamily="18" charset="0"/>
                      </a:rPr>
                      <m:t>𝒁</m:t>
                    </m:r>
                    <m:r>
                      <a:rPr lang="en-US" altLang="zh-CN" sz="2400" b="1" i="1">
                        <a:solidFill>
                          <a:schemeClr val="tx1"/>
                        </a:solidFill>
                        <a:latin typeface="Cambria Math" panose="02040503050406030204" pitchFamily="18" charset="0"/>
                      </a:rPr>
                      <m:t>=</m:t>
                    </m:r>
                    <m:r>
                      <m:rPr>
                        <m:sty m:val="p"/>
                      </m:rPr>
                      <a:rPr lang="en-US" altLang="zh-CN" sz="2400" b="1" i="1">
                        <a:solidFill>
                          <a:schemeClr val="tx1"/>
                        </a:solidFill>
                        <a:latin typeface="Cambria Math" panose="02040503050406030204" pitchFamily="18" charset="0"/>
                      </a:rPr>
                      <m:t>z</m:t>
                    </m:r>
                    <m:r>
                      <a:rPr lang="en-US" altLang="zh-CN" sz="2400" b="1" i="1">
                        <a:solidFill>
                          <a:schemeClr val="tx1"/>
                        </a:solidFill>
                        <a:latin typeface="Cambria Math" panose="02040503050406030204" pitchFamily="18" charset="0"/>
                      </a:rPr>
                      <m:t>))</m:t>
                    </m:r>
                  </m:oMath>
                </a14:m>
                <a:r>
                  <a:rPr lang="en-US" altLang="zh-CN" sz="2400" b="1" dirty="0">
                    <a:solidFill>
                      <a:schemeClr val="tx1"/>
                    </a:solidFill>
                  </a:rPr>
                  <a:t> </a:t>
                </a:r>
                <a:endParaRPr lang="en-US" altLang="zh-CN" sz="2400" b="1" dirty="0">
                  <a:solidFill>
                    <a:schemeClr val="tx1"/>
                  </a:solidFill>
                </a:endParaRPr>
              </a:p>
            </p:txBody>
          </p:sp>
        </mc:Choice>
        <mc:Fallback>
          <p:sp>
            <p:nvSpPr>
              <p:cNvPr id="39" name="文本框 38"/>
              <p:cNvSpPr txBox="1">
                <a:spLocks noRot="1" noChangeAspect="1" noMove="1" noResize="1" noEditPoints="1" noAdjustHandles="1" noChangeArrowheads="1" noChangeShapeType="1" noTextEdit="1"/>
              </p:cNvSpPr>
              <p:nvPr/>
            </p:nvSpPr>
            <p:spPr>
              <a:xfrm>
                <a:off x="1020485" y="1608138"/>
                <a:ext cx="10404751" cy="461665"/>
              </a:xfrm>
              <a:prstGeom prst="rect">
                <a:avLst/>
              </a:prstGeom>
              <a:blipFill rotWithShape="1">
                <a:blip r:embed="rId2"/>
                <a:stretch>
                  <a:fillRect t="-69" r="3" b="-68287"/>
                </a:stretch>
              </a:blipFill>
            </p:spPr>
            <p:txBody>
              <a:bodyPr/>
              <a:lstStyle/>
              <a:p>
                <a:r>
                  <a:rPr lang="zh-CN" altLang="en-US">
                    <a:noFill/>
                  </a:rPr>
                  <a:t> </a:t>
                </a:r>
              </a:p>
            </p:txBody>
          </p:sp>
        </mc:Fallback>
      </mc:AlternateContent>
      <p:pic>
        <p:nvPicPr>
          <p:cNvPr id="46" name="图片 45"/>
          <p:cNvPicPr>
            <a:picLocks noChangeAspect="1"/>
          </p:cNvPicPr>
          <p:nvPr/>
        </p:nvPicPr>
        <p:blipFill>
          <a:blip r:embed="rId3"/>
          <a:stretch>
            <a:fillRect/>
          </a:stretch>
        </p:blipFill>
        <p:spPr>
          <a:xfrm>
            <a:off x="1442924" y="2147136"/>
            <a:ext cx="9982312" cy="1793697"/>
          </a:xfrm>
          <a:prstGeom prst="rect">
            <a:avLst/>
          </a:prstGeom>
        </p:spPr>
      </p:pic>
      <p:sp>
        <p:nvSpPr>
          <p:cNvPr id="52" name="文本框 51"/>
          <p:cNvSpPr txBox="1"/>
          <p:nvPr/>
        </p:nvSpPr>
        <p:spPr>
          <a:xfrm>
            <a:off x="4629354" y="3867271"/>
            <a:ext cx="7006670" cy="2120902"/>
          </a:xfrm>
          <a:prstGeom prst="rect">
            <a:avLst/>
          </a:prstGeom>
          <a:noFill/>
        </p:spPr>
        <p:txBody>
          <a:bodyPr wrap="square">
            <a:spAutoFit/>
          </a:bodyPr>
          <a:lstStyle/>
          <a:p>
            <a:pPr indent="457200"/>
            <a:r>
              <a:rPr lang="zh-CN" altLang="en-US" dirty="0">
                <a:latin typeface="微软雅黑" panose="020B0503020204020204" charset="-122"/>
                <a:ea typeface="微软雅黑" panose="020B0503020204020204" charset="-122"/>
              </a:rPr>
              <a:t>当以下两个条件都满足时，以为</a:t>
            </a:r>
            <a:r>
              <a:rPr lang="en-US" altLang="zh-CN" dirty="0">
                <a:latin typeface="微软雅黑" panose="020B0503020204020204" charset="-122"/>
                <a:ea typeface="微软雅黑" panose="020B0503020204020204" charset="-122"/>
              </a:rPr>
              <a:t>Z</a:t>
            </a:r>
            <a:r>
              <a:rPr lang="zh-CN" altLang="en-US" dirty="0">
                <a:latin typeface="微软雅黑" panose="020B0503020204020204" charset="-122"/>
                <a:ea typeface="微软雅黑" panose="020B0503020204020204" charset="-122"/>
              </a:rPr>
              <a:t>中介变量，可以计算出变量</a:t>
            </a:r>
            <a:r>
              <a:rPr lang="en-US" altLang="zh-CN" dirty="0">
                <a:latin typeface="微软雅黑" panose="020B0503020204020204" charset="-122"/>
                <a:ea typeface="微软雅黑" panose="020B0503020204020204" charset="-122"/>
              </a:rPr>
              <a:t>X</a:t>
            </a:r>
            <a:r>
              <a:rPr lang="zh-CN" altLang="en-US" dirty="0">
                <a:latin typeface="微软雅黑" panose="020B0503020204020204" charset="-122"/>
                <a:ea typeface="微软雅黑" panose="020B0503020204020204" charset="-122"/>
              </a:rPr>
              <a:t>对变量</a:t>
            </a:r>
            <a:r>
              <a:rPr lang="en-US" altLang="zh-CN" dirty="0">
                <a:latin typeface="微软雅黑" panose="020B0503020204020204" charset="-122"/>
                <a:ea typeface="微软雅黑" panose="020B0503020204020204" charset="-122"/>
              </a:rPr>
              <a:t>Y</a:t>
            </a:r>
            <a:r>
              <a:rPr lang="zh-CN" altLang="en-US" dirty="0">
                <a:latin typeface="微软雅黑" panose="020B0503020204020204" charset="-122"/>
                <a:ea typeface="微软雅黑" panose="020B0503020204020204" charset="-122"/>
              </a:rPr>
              <a:t>的</a:t>
            </a:r>
            <a:r>
              <a:rPr lang="en-US" altLang="zh-CN" dirty="0">
                <a:latin typeface="微软雅黑" panose="020B0503020204020204" charset="-122"/>
                <a:ea typeface="微软雅黑" panose="020B0503020204020204" charset="-122"/>
              </a:rPr>
              <a:t>CDE</a:t>
            </a:r>
            <a:r>
              <a:rPr lang="zh-CN" altLang="en-US" dirty="0">
                <a:latin typeface="微软雅黑" panose="020B0503020204020204" charset="-122"/>
                <a:ea typeface="微软雅黑" panose="020B0503020204020204" charset="-122"/>
              </a:rPr>
              <a:t>：</a:t>
            </a:r>
            <a:endParaRPr lang="zh-CN" altLang="en-US" dirty="0">
              <a:latin typeface="微软雅黑" panose="020B0503020204020204" charset="-122"/>
              <a:ea typeface="微软雅黑" panose="020B0503020204020204" charset="-122"/>
            </a:endParaRPr>
          </a:p>
          <a:p>
            <a:endParaRPr lang="zh-CN" altLang="en-US"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存在一组变量集</a:t>
            </a:r>
            <a:r>
              <a:rPr lang="en-US" altLang="zh-CN" dirty="0">
                <a:latin typeface="微软雅黑" panose="020B0503020204020204" charset="-122"/>
                <a:ea typeface="微软雅黑" panose="020B0503020204020204" charset="-122"/>
              </a:rPr>
              <a:t>S</a:t>
            </a:r>
            <a:r>
              <a:rPr lang="en-US" altLang="zh-CN" baseline="-25000"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能够阻断</a:t>
            </a:r>
            <a:r>
              <a:rPr lang="en-US" altLang="zh-CN" dirty="0">
                <a:latin typeface="微软雅黑" panose="020B0503020204020204" charset="-122"/>
                <a:ea typeface="微软雅黑" panose="020B0503020204020204" charset="-122"/>
              </a:rPr>
              <a:t>Z--&gt;Y</a:t>
            </a:r>
            <a:r>
              <a:rPr lang="zh-CN" altLang="en-US" dirty="0">
                <a:latin typeface="微软雅黑" panose="020B0503020204020204" charset="-122"/>
                <a:ea typeface="微软雅黑" panose="020B0503020204020204" charset="-122"/>
              </a:rPr>
              <a:t>的所有后门路径（</a:t>
            </a:r>
            <a:r>
              <a:rPr lang="en-US" altLang="zh-CN" dirty="0">
                <a:latin typeface="微软雅黑" panose="020B0503020204020204" charset="-122"/>
                <a:ea typeface="微软雅黑" panose="020B0503020204020204" charset="-122"/>
              </a:rPr>
              <a:t>X-&gt;Z</a:t>
            </a: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I-&gt;Z)</a:t>
            </a:r>
            <a:r>
              <a:rPr lang="zh-CN" altLang="en-US" dirty="0">
                <a:latin typeface="微软雅黑" panose="020B0503020204020204" charset="-122"/>
                <a:ea typeface="微软雅黑" panose="020B0503020204020204" charset="-122"/>
              </a:rPr>
              <a:t>；</a:t>
            </a:r>
            <a:endParaRPr lang="zh-CN" altLang="en-US"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当去掉指向</a:t>
            </a:r>
            <a:r>
              <a:rPr lang="en-US" altLang="zh-CN" dirty="0">
                <a:latin typeface="微软雅黑" panose="020B0503020204020204" charset="-122"/>
                <a:ea typeface="微软雅黑" panose="020B0503020204020204" charset="-122"/>
              </a:rPr>
              <a:t>Z</a:t>
            </a:r>
            <a:r>
              <a:rPr lang="zh-CN" altLang="en-US" dirty="0">
                <a:latin typeface="微软雅黑" panose="020B0503020204020204" charset="-122"/>
                <a:ea typeface="微软雅黑" panose="020B0503020204020204" charset="-122"/>
              </a:rPr>
              <a:t>的所有箭头后，存在一组变量集</a:t>
            </a:r>
            <a:r>
              <a:rPr lang="en-US" altLang="zh-CN" dirty="0">
                <a:latin typeface="微软雅黑" panose="020B0503020204020204" charset="-122"/>
                <a:ea typeface="微软雅黑" panose="020B0503020204020204" charset="-122"/>
              </a:rPr>
              <a:t>S</a:t>
            </a:r>
            <a:r>
              <a:rPr lang="en-US" altLang="zh-CN" baseline="-25000"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能够阻断 </a:t>
            </a:r>
            <a:r>
              <a:rPr lang="en-US" altLang="zh-CN" dirty="0">
                <a:latin typeface="微软雅黑" panose="020B0503020204020204" charset="-122"/>
                <a:ea typeface="微软雅黑" panose="020B0503020204020204" charset="-122"/>
              </a:rPr>
              <a:t>X--&gt;Y</a:t>
            </a:r>
            <a:r>
              <a:rPr lang="zh-CN" altLang="en-US" dirty="0">
                <a:latin typeface="微软雅黑" panose="020B0503020204020204" charset="-122"/>
                <a:ea typeface="微软雅黑" panose="020B0503020204020204" charset="-122"/>
              </a:rPr>
              <a:t>的所有后门路径（不存在）。</a:t>
            </a:r>
            <a:endParaRPr lang="zh-CN" altLang="en-US"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a:stretch>
            <a:fillRect/>
          </a:stretch>
        </p:blipFill>
        <p:spPr>
          <a:xfrm>
            <a:off x="0" y="9405"/>
            <a:ext cx="12192000" cy="6063933"/>
          </a:xfrm>
          <a:prstGeom prst="rect">
            <a:avLst/>
          </a:prstGeom>
        </p:spPr>
      </p:pic>
      <p:pic>
        <p:nvPicPr>
          <p:cNvPr id="10" name="图片 9" descr="水上有艘船&#10;&#10;中度可信度描述已自动生成" hidden="1"/>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b="27366"/>
          <a:stretch>
            <a:fillRect/>
          </a:stretch>
        </p:blipFill>
        <p:spPr>
          <a:xfrm>
            <a:off x="-19794" y="0"/>
            <a:ext cx="12231588" cy="5925862"/>
          </a:xfrm>
          <a:prstGeom prst="rect">
            <a:avLst/>
          </a:prstGeom>
        </p:spPr>
      </p:pic>
      <p:sp>
        <p:nvSpPr>
          <p:cNvPr id="3" name="矩形 2"/>
          <p:cNvSpPr/>
          <p:nvPr/>
        </p:nvSpPr>
        <p:spPr>
          <a:xfrm>
            <a:off x="0" y="-11445"/>
            <a:ext cx="12192000" cy="6063932"/>
          </a:xfrm>
          <a:prstGeom prst="rect">
            <a:avLst/>
          </a:prstGeom>
          <a:gradFill flip="none" rotWithShape="1">
            <a:gsLst>
              <a:gs pos="10000">
                <a:srgbClr val="003F88"/>
              </a:gs>
              <a:gs pos="100000">
                <a:srgbClr val="007BF6">
                  <a:alpha val="29000"/>
                </a:srgb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12" name="文本框 11"/>
          <p:cNvSpPr txBox="1"/>
          <p:nvPr/>
        </p:nvSpPr>
        <p:spPr>
          <a:xfrm>
            <a:off x="6096000" y="2088219"/>
            <a:ext cx="7491262"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alpha val="0"/>
                  </a:prstClr>
                </a:solidFill>
                <a:effectLst/>
                <a:uLnTx/>
                <a:uFillTx/>
                <a:latin typeface="微软雅黑" panose="020B0503020204020204" charset="-122"/>
                <a:ea typeface="微软雅黑" panose="020B0503020204020204" charset="-122"/>
                <a:cs typeface="+mn-cs"/>
              </a:rPr>
              <a:t>面向生态与航运的流域水库群多目标调度建模研究</a:t>
            </a:r>
            <a:endParaRPr kumimoji="0" lang="zh-CN" altLang="en-US" sz="4400" b="1" i="0" u="none" strike="noStrike" kern="1200" cap="none" spc="0" normalizeH="0" baseline="0" noProof="0" dirty="0">
              <a:ln>
                <a:noFill/>
              </a:ln>
              <a:solidFill>
                <a:prstClr val="white">
                  <a:alpha val="0"/>
                </a:prstClr>
              </a:solidFill>
              <a:effectLst/>
              <a:uLnTx/>
              <a:uFillTx/>
              <a:latin typeface="微软雅黑" panose="020B0503020204020204" charset="-122"/>
              <a:ea typeface="微软雅黑" panose="020B0503020204020204" charset="-122"/>
              <a:cs typeface="+mn-cs"/>
            </a:endParaRPr>
          </a:p>
        </p:txBody>
      </p:sp>
      <p:sp>
        <p:nvSpPr>
          <p:cNvPr id="9" name="文本框 8"/>
          <p:cNvSpPr txBox="1"/>
          <p:nvPr/>
        </p:nvSpPr>
        <p:spPr>
          <a:xfrm>
            <a:off x="712938" y="2955184"/>
            <a:ext cx="7491262"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感谢您的观看</a:t>
            </a:r>
            <a:endParaRPr kumimoji="0" lang="zh-CN" altLang="en-US" sz="6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15" name="组合 14"/>
          <p:cNvGrpSpPr/>
          <p:nvPr/>
        </p:nvGrpSpPr>
        <p:grpSpPr>
          <a:xfrm>
            <a:off x="712938" y="6145772"/>
            <a:ext cx="6464716" cy="378738"/>
            <a:chOff x="505548" y="6128266"/>
            <a:chExt cx="6464716" cy="378738"/>
          </a:xfrm>
        </p:grpSpPr>
        <p:sp>
          <p:nvSpPr>
            <p:cNvPr id="16" name="文本框 15"/>
            <p:cNvSpPr txBox="1"/>
            <p:nvPr/>
          </p:nvSpPr>
          <p:spPr>
            <a:xfrm>
              <a:off x="2498228" y="6137672"/>
              <a:ext cx="2247092" cy="369332"/>
            </a:xfrm>
            <a:prstGeom prst="rect">
              <a:avLst/>
            </a:prstGeom>
            <a:noFill/>
          </p:spPr>
          <p:txBody>
            <a:bodyPr wrap="square">
              <a:spAutoFit/>
            </a:bodyPr>
            <a:lstStyle>
              <a:defPPr>
                <a:defRPr lang="zh-CN"/>
              </a:defPPr>
              <a:lvl1pPr>
                <a:defRPr>
                  <a:latin typeface="OPPOSans M" panose="00020600040101010101" pitchFamily="18" charset="-122"/>
                  <a:ea typeface="OPPOSans M" panose="00020600040101010101" pitchFamily="18" charset="-122"/>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black"/>
                  </a:solidFill>
                </a:rPr>
                <a:t>信息管理与信息系统</a:t>
              </a: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grpSp>
          <p:nvGrpSpPr>
            <p:cNvPr id="17" name="组合 16"/>
            <p:cNvGrpSpPr/>
            <p:nvPr/>
          </p:nvGrpSpPr>
          <p:grpSpPr>
            <a:xfrm>
              <a:off x="505548" y="6128266"/>
              <a:ext cx="6464716" cy="369332"/>
              <a:chOff x="505548" y="6128266"/>
              <a:chExt cx="6464716" cy="369332"/>
            </a:xfrm>
          </p:grpSpPr>
          <p:sp>
            <p:nvSpPr>
              <p:cNvPr id="18" name="文本框 17"/>
              <p:cNvSpPr txBox="1"/>
              <p:nvPr/>
            </p:nvSpPr>
            <p:spPr>
              <a:xfrm>
                <a:off x="505548" y="6128266"/>
                <a:ext cx="201482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black"/>
                    </a:solidFill>
                    <a:latin typeface="OPPOSans M" panose="00020600040101010101" pitchFamily="18" charset="-122"/>
                    <a:ea typeface="OPPOSans M" panose="00020600040101010101" pitchFamily="18" charset="-122"/>
                    <a:cs typeface="OPPOSans M" panose="00020600040101010101" pitchFamily="18" charset="-122"/>
                  </a:rPr>
                  <a:t>中南财经政法大学</a:t>
                </a: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cxnSp>
            <p:nvCxnSpPr>
              <p:cNvPr id="19" name="直接连接符 18"/>
              <p:cNvCxnSpPr/>
              <p:nvPr/>
            </p:nvCxnSpPr>
            <p:spPr>
              <a:xfrm>
                <a:off x="2498228" y="6202005"/>
                <a:ext cx="0" cy="2406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745320" y="6202005"/>
                <a:ext cx="0" cy="2406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808220" y="6128266"/>
                <a:ext cx="2162044" cy="369332"/>
              </a:xfrm>
              <a:prstGeom prst="rect">
                <a:avLst/>
              </a:prstGeom>
              <a:noFill/>
            </p:spPr>
            <p:txBody>
              <a:bodyPr wrap="square">
                <a:spAutoFit/>
              </a:bodyPr>
              <a:lstStyle>
                <a:defPPr>
                  <a:defRPr lang="zh-CN"/>
                </a:defPPr>
                <a:lvl1pPr>
                  <a:defRPr>
                    <a:latin typeface="OPPOSans M" panose="00020600040101010101" pitchFamily="18" charset="-122"/>
                    <a:ea typeface="OPPOSans M" panose="00020600040101010101" pitchFamily="18" charset="-122"/>
                    <a:cs typeface="OPPOSans 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rPr>
                  <a:t>吴倩倩</a:t>
                </a:r>
                <a:endParaRPr kumimoji="0" lang="zh-CN" altLang="en-US" sz="1800" b="0" i="0" u="none" strike="noStrike" kern="1200" cap="none" spc="0" normalizeH="0" baseline="0" noProof="0" dirty="0">
                  <a:ln>
                    <a:noFill/>
                  </a:ln>
                  <a:solidFill>
                    <a:prstClr val="black"/>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grpSp>
      </p:grpSp>
      <p:sp>
        <p:nvSpPr>
          <p:cNvPr id="26" name="文本框 25"/>
          <p:cNvSpPr txBox="1"/>
          <p:nvPr/>
        </p:nvSpPr>
        <p:spPr>
          <a:xfrm rot="5400000">
            <a:off x="8036216" y="1467379"/>
            <a:ext cx="6098446" cy="2646878"/>
          </a:xfrm>
          <a:prstGeom prst="rect">
            <a:avLst/>
          </a:prstGeom>
          <a:noFill/>
        </p:spPr>
        <p:txBody>
          <a:bodyPr vert="horz"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6600" b="1" i="0" u="none" strike="noStrike" kern="1200" normalizeH="0" baseline="0" noProof="0" dirty="0">
                <a:ln w="6600">
                  <a:solidFill>
                    <a:schemeClr val="accent1"/>
                  </a:solidFill>
                  <a:prstDash val="solid"/>
                </a:ln>
                <a:noFill/>
                <a:effectLst>
                  <a:outerShdw dist="38100" dir="2700000" algn="tl" rotWithShape="0">
                    <a:srgbClr val="0059B8"/>
                  </a:outerShdw>
                </a:effectLst>
                <a:uLnTx/>
                <a:uFillTx/>
                <a:latin typeface="Times New Roman" panose="02020603050405020304" pitchFamily="18" charset="0"/>
                <a:ea typeface="OPPOSans B"/>
                <a:cs typeface="Times New Roman" panose="02020603050405020304" pitchFamily="18" charset="0"/>
              </a:rPr>
              <a:t>SCUT</a:t>
            </a:r>
            <a:endParaRPr kumimoji="0" lang="en-US" altLang="zh-CN" sz="16600" b="1" i="0" u="none" strike="noStrike" kern="1200" normalizeH="0" baseline="0" noProof="0" dirty="0">
              <a:ln w="6600">
                <a:solidFill>
                  <a:schemeClr val="accent1"/>
                </a:solidFill>
                <a:prstDash val="solid"/>
              </a:ln>
              <a:noFill/>
              <a:effectLst>
                <a:outerShdw dist="38100" dir="2700000" algn="tl" rotWithShape="0">
                  <a:srgbClr val="0059B8"/>
                </a:outerShdw>
              </a:effectLst>
              <a:uLnTx/>
              <a:uFillTx/>
              <a:latin typeface="Times New Roman" panose="02020603050405020304" pitchFamily="18" charset="0"/>
              <a:ea typeface="OPPOSans B"/>
              <a:cs typeface="Times New Roman" panose="02020603050405020304" pitchFamily="18" charset="0"/>
            </a:endParaRPr>
          </a:p>
        </p:txBody>
      </p:sp>
      <p:pic>
        <p:nvPicPr>
          <p:cNvPr id="28" name="图片 27"/>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900076" y="1475432"/>
            <a:ext cx="1095678" cy="109567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gradFill flip="none" rotWithShape="1">
            <a:gsLst>
              <a:gs pos="0">
                <a:schemeClr val="accent1"/>
              </a:gs>
              <a:gs pos="80000">
                <a:schemeClr val="accent3"/>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pic>
        <p:nvPicPr>
          <p:cNvPr id="7" name="图片 6" descr="水上有艘船&#10;&#10;中度可信度描述已自动生成"/>
          <p:cNvPicPr>
            <a:picLocks noChangeAspect="1"/>
          </p:cNvPicPr>
          <p:nvPr/>
        </p:nvPicPr>
        <p:blipFill>
          <a:blip r:embed="rId1">
            <a:alphaModFix amt="17000"/>
            <a:extLst>
              <a:ext uri="{BEBA8EAE-BF5A-486C-A8C5-ECC9F3942E4B}">
                <a14:imgProps xmlns:a14="http://schemas.microsoft.com/office/drawing/2010/main">
                  <a14:imgLayer r:embed="rId2">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9794" y="0"/>
            <a:ext cx="12231588" cy="8158482"/>
          </a:xfrm>
          <a:prstGeom prst="rect">
            <a:avLst/>
          </a:prstGeom>
        </p:spPr>
      </p:pic>
      <p:sp>
        <p:nvSpPr>
          <p:cNvPr id="4" name="文本框 3"/>
          <p:cNvSpPr txBox="1"/>
          <p:nvPr/>
        </p:nvSpPr>
        <p:spPr>
          <a:xfrm rot="16200000" flipH="1">
            <a:off x="4472478" y="-5852029"/>
            <a:ext cx="3247043" cy="13464564"/>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9900" b="1" i="0" u="none" strike="noStrike" kern="1200" cap="none" spc="0" normalizeH="0" baseline="0" noProof="0" dirty="0">
                <a:ln>
                  <a:noFill/>
                </a:ln>
                <a:solidFill>
                  <a:srgbClr val="2190FF">
                    <a:alpha val="16000"/>
                  </a:srgbClr>
                </a:solidFill>
                <a:effectLst/>
                <a:uLnTx/>
                <a:uFillTx/>
                <a:latin typeface="Arial" panose="020B0604020202020204"/>
                <a:ea typeface="微软雅黑" panose="020B0503020204020204" charset="-122"/>
                <a:cs typeface="+mn-cs"/>
              </a:rPr>
              <a:t>CONTENT</a:t>
            </a:r>
            <a:endParaRPr kumimoji="0" lang="zh-CN" altLang="en-US" sz="19900" b="1" i="0" u="none" strike="noStrike" kern="1200" cap="none" spc="0" normalizeH="0" baseline="0" noProof="0" dirty="0">
              <a:ln>
                <a:noFill/>
              </a:ln>
              <a:solidFill>
                <a:srgbClr val="2190FF">
                  <a:alpha val="16000"/>
                </a:srgbClr>
              </a:solidFill>
              <a:effectLst/>
              <a:uLnTx/>
              <a:uFillTx/>
              <a:latin typeface="Arial" panose="020B0604020202020204"/>
              <a:ea typeface="微软雅黑" panose="020B0503020204020204" charset="-122"/>
              <a:cs typeface="+mn-cs"/>
            </a:endParaRPr>
          </a:p>
        </p:txBody>
      </p:sp>
      <p:sp>
        <p:nvSpPr>
          <p:cNvPr id="2" name="矩形: 圆顶角 1"/>
          <p:cNvSpPr/>
          <p:nvPr/>
        </p:nvSpPr>
        <p:spPr>
          <a:xfrm>
            <a:off x="772477" y="880253"/>
            <a:ext cx="10442575" cy="5427553"/>
          </a:xfrm>
          <a:prstGeom prst="round2SameRect">
            <a:avLst>
              <a:gd name="adj1" fmla="val 0"/>
              <a:gd name="adj2" fmla="val 5112"/>
            </a:avLst>
          </a:prstGeom>
          <a:solidFill>
            <a:schemeClr val="bg1"/>
          </a:solidFill>
          <a:ln>
            <a:noFill/>
          </a:ln>
          <a:effectLst>
            <a:outerShdw blurRad="546100" dist="876300" dir="5400000" sx="91000" sy="91000" algn="t" rotWithShape="0">
              <a:srgbClr val="003F88">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Roboto"/>
              <a:ea typeface="思源黑体 CN Regular"/>
              <a:cs typeface="+mn-cs"/>
            </a:endParaRPr>
          </a:p>
        </p:txBody>
      </p:sp>
      <p:cxnSp>
        <p:nvCxnSpPr>
          <p:cNvPr id="6" name="直接连接符 5"/>
          <p:cNvCxnSpPr/>
          <p:nvPr/>
        </p:nvCxnSpPr>
        <p:spPr>
          <a:xfrm>
            <a:off x="2137680" y="1506699"/>
            <a:ext cx="0" cy="3725058"/>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72477" y="898841"/>
            <a:ext cx="10442575" cy="0"/>
          </a:xfrm>
          <a:prstGeom prst="line">
            <a:avLst/>
          </a:prstGeom>
          <a:ln w="60325">
            <a:solidFill>
              <a:srgbClr val="2190FF"/>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flipH="1">
            <a:off x="1029684" y="1199484"/>
            <a:ext cx="1107996" cy="4369085"/>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dirty="0">
                <a:ln>
                  <a:noFill/>
                </a:ln>
                <a:solidFill>
                  <a:srgbClr val="2190FF">
                    <a:alpha val="16000"/>
                  </a:srgbClr>
                </a:solidFill>
                <a:effectLst/>
                <a:uLnTx/>
                <a:uFillTx/>
                <a:latin typeface="Arial" panose="020B0604020202020204"/>
                <a:ea typeface="微软雅黑" panose="020B0503020204020204" charset="-122"/>
                <a:cs typeface="+mn-cs"/>
              </a:rPr>
              <a:t>CONTENT</a:t>
            </a:r>
            <a:endParaRPr kumimoji="0" lang="zh-CN" altLang="en-US" sz="6000" b="1" i="0" u="none" strike="noStrike" kern="1200" cap="none" spc="0" normalizeH="0" baseline="0" noProof="0" dirty="0">
              <a:ln>
                <a:noFill/>
              </a:ln>
              <a:solidFill>
                <a:srgbClr val="2190FF">
                  <a:alpha val="16000"/>
                </a:srgbClr>
              </a:solidFill>
              <a:effectLst/>
              <a:uLnTx/>
              <a:uFillTx/>
              <a:latin typeface="Arial" panose="020B0604020202020204"/>
              <a:ea typeface="微软雅黑" panose="020B0503020204020204" charset="-122"/>
              <a:cs typeface="+mn-cs"/>
            </a:endParaRPr>
          </a:p>
        </p:txBody>
      </p:sp>
      <p:grpSp>
        <p:nvGrpSpPr>
          <p:cNvPr id="13" name="组合 12"/>
          <p:cNvGrpSpPr/>
          <p:nvPr/>
        </p:nvGrpSpPr>
        <p:grpSpPr>
          <a:xfrm>
            <a:off x="2457040" y="1442056"/>
            <a:ext cx="3102444" cy="400110"/>
            <a:chOff x="4678858" y="1502997"/>
            <a:chExt cx="3102444" cy="400110"/>
          </a:xfrm>
        </p:grpSpPr>
        <p:sp>
          <p:nvSpPr>
            <p:cNvPr id="8" name="文本框 7"/>
            <p:cNvSpPr txBox="1"/>
            <p:nvPr/>
          </p:nvSpPr>
          <p:spPr>
            <a:xfrm>
              <a:off x="5173538" y="1502997"/>
              <a:ext cx="260776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rPr>
                <a:t>什么是因果关系</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endParaRPr>
            </a:p>
          </p:txBody>
        </p:sp>
        <p:sp>
          <p:nvSpPr>
            <p:cNvPr id="21" name="文本框 20"/>
            <p:cNvSpPr txBox="1"/>
            <p:nvPr/>
          </p:nvSpPr>
          <p:spPr>
            <a:xfrm>
              <a:off x="4678858" y="1502997"/>
              <a:ext cx="5067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2190FF"/>
                  </a:solidFill>
                  <a:effectLst/>
                  <a:uLnTx/>
                  <a:uFillTx/>
                  <a:latin typeface="Arial" panose="020B0604020202020204"/>
                  <a:ea typeface="微软雅黑" panose="020B0503020204020204" charset="-122"/>
                  <a:cs typeface="+mn-cs"/>
                </a:rPr>
                <a:t>01</a:t>
              </a:r>
              <a:r>
                <a:rPr kumimoji="0" lang="en-US" altLang="zh-CN" sz="2000" b="1" i="0" u="none" strike="noStrike" kern="1200" cap="none" spc="0" normalizeH="0" baseline="0" noProof="0" dirty="0">
                  <a:ln>
                    <a:noFill/>
                  </a:ln>
                  <a:solidFill>
                    <a:srgbClr val="2190FF">
                      <a:alpha val="30000"/>
                    </a:srgbClr>
                  </a:solidFill>
                  <a:effectLst/>
                  <a:uLnTx/>
                  <a:uFillTx/>
                  <a:latin typeface="Arial" panose="020B0604020202020204"/>
                  <a:ea typeface="微软雅黑" panose="020B0503020204020204" charset="-122"/>
                  <a:cs typeface="+mn-cs"/>
                </a:rPr>
                <a:t> </a:t>
              </a:r>
              <a:r>
                <a:rPr kumimoji="0" lang="en-US" altLang="zh-CN" sz="2000" b="1" i="0" u="none" strike="noStrike" kern="1200" cap="none" spc="0" normalizeH="0" baseline="0" noProof="0" dirty="0">
                  <a:ln>
                    <a:noFill/>
                  </a:ln>
                  <a:solidFill>
                    <a:srgbClr val="2190FF">
                      <a:alpha val="43000"/>
                    </a:srgbClr>
                  </a:solidFill>
                  <a:effectLst/>
                  <a:uLnTx/>
                  <a:uFillTx/>
                  <a:latin typeface="Arial" panose="020B0604020202020204"/>
                  <a:ea typeface="微软雅黑" panose="020B0503020204020204" charset="-122"/>
                  <a:cs typeface="+mn-cs"/>
                </a:rPr>
                <a:t> </a:t>
              </a:r>
              <a:r>
                <a:rPr kumimoji="0" lang="en-US" altLang="zh-CN" sz="2000" b="1" i="0" u="none" strike="noStrike" kern="1200" cap="none" spc="0" normalizeH="0" baseline="0" noProof="0" dirty="0">
                  <a:ln>
                    <a:noFill/>
                  </a:ln>
                  <a:solidFill>
                    <a:srgbClr val="003F88"/>
                  </a:solidFill>
                  <a:effectLst/>
                  <a:uLnTx/>
                  <a:uFillTx/>
                  <a:latin typeface="Arial" panose="020B0604020202020204"/>
                  <a:ea typeface="微软雅黑" panose="020B0503020204020204" charset="-122"/>
                  <a:cs typeface="+mn-cs"/>
                </a:rPr>
                <a:t> </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endParaRPr>
            </a:p>
          </p:txBody>
        </p:sp>
      </p:grpSp>
      <p:grpSp>
        <p:nvGrpSpPr>
          <p:cNvPr id="3" name="组合 2"/>
          <p:cNvGrpSpPr/>
          <p:nvPr/>
        </p:nvGrpSpPr>
        <p:grpSpPr>
          <a:xfrm>
            <a:off x="2457040" y="2753906"/>
            <a:ext cx="3136174" cy="400110"/>
            <a:chOff x="4678858" y="2193377"/>
            <a:chExt cx="3136174" cy="400110"/>
          </a:xfrm>
        </p:grpSpPr>
        <p:sp>
          <p:nvSpPr>
            <p:cNvPr id="14" name="文本框 13"/>
            <p:cNvSpPr txBox="1"/>
            <p:nvPr/>
          </p:nvSpPr>
          <p:spPr>
            <a:xfrm>
              <a:off x="5173538" y="2193377"/>
              <a:ext cx="26414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prstClr val="black">
                      <a:lumMod val="75000"/>
                      <a:lumOff val="25000"/>
                    </a:prstClr>
                  </a:solidFill>
                  <a:latin typeface="Arial" panose="020B0604020202020204"/>
                  <a:ea typeface="微软雅黑" panose="020B0503020204020204" charset="-122"/>
                </a:rPr>
                <a:t>因果关系结构</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endParaRPr>
            </a:p>
          </p:txBody>
        </p:sp>
        <p:sp>
          <p:nvSpPr>
            <p:cNvPr id="23" name="文本框 22"/>
            <p:cNvSpPr txBox="1"/>
            <p:nvPr/>
          </p:nvSpPr>
          <p:spPr>
            <a:xfrm>
              <a:off x="4678858" y="2193377"/>
              <a:ext cx="51332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2190FF"/>
                  </a:solidFill>
                  <a:effectLst/>
                  <a:uLnTx/>
                  <a:uFillTx/>
                  <a:latin typeface="Arial" panose="020B0604020202020204"/>
                  <a:ea typeface="微软雅黑" panose="020B0503020204020204" charset="-122"/>
                  <a:cs typeface="+mn-cs"/>
                </a:rPr>
                <a:t>02</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endParaRPr>
            </a:p>
          </p:txBody>
        </p:sp>
      </p:grpSp>
      <p:sp>
        <p:nvSpPr>
          <p:cNvPr id="35" name="矩形 34"/>
          <p:cNvSpPr/>
          <p:nvPr/>
        </p:nvSpPr>
        <p:spPr>
          <a:xfrm rot="16200000">
            <a:off x="5770255" y="240374"/>
            <a:ext cx="7496639" cy="6404004"/>
          </a:xfrm>
          <a:prstGeom prst="rect">
            <a:avLst/>
          </a:prstGeom>
          <a:gradFill flip="none" rotWithShape="1">
            <a:gsLst>
              <a:gs pos="0">
                <a:srgbClr val="0075EB"/>
              </a:gs>
              <a:gs pos="98000">
                <a:schemeClr val="accent1">
                  <a:lumMod val="50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Roboto"/>
              <a:ea typeface="思源黑体 CN Regular"/>
              <a:cs typeface="+mn-cs"/>
            </a:endParaRP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596" y="1"/>
            <a:ext cx="4949190" cy="6857999"/>
          </a:xfrm>
          <a:prstGeom prst="rect">
            <a:avLst/>
          </a:prstGeom>
        </p:spPr>
      </p:pic>
      <p:sp>
        <p:nvSpPr>
          <p:cNvPr id="37" name="文本框 36"/>
          <p:cNvSpPr txBox="1"/>
          <p:nvPr/>
        </p:nvSpPr>
        <p:spPr>
          <a:xfrm>
            <a:off x="2669252" y="1907631"/>
            <a:ext cx="2607764"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rPr>
              <a:t>辛普森悖论</a:t>
            </a:r>
            <a:endParaRPr kumimoji="0" lang="en-US" altLang="zh-CN"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dirty="0">
                <a:solidFill>
                  <a:prstClr val="black">
                    <a:lumMod val="75000"/>
                    <a:lumOff val="25000"/>
                  </a:prstClr>
                </a:solidFill>
                <a:latin typeface="Arial" panose="020B0604020202020204"/>
                <a:ea typeface="微软雅黑" panose="020B0503020204020204" charset="-122"/>
              </a:rPr>
              <a:t>结构化因果模型</a:t>
            </a:r>
            <a:endParaRPr kumimoji="0" lang="zh-CN" altLang="en-US"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endParaRPr>
          </a:p>
        </p:txBody>
      </p:sp>
      <p:sp>
        <p:nvSpPr>
          <p:cNvPr id="38" name="文本框 37"/>
          <p:cNvSpPr txBox="1"/>
          <p:nvPr/>
        </p:nvSpPr>
        <p:spPr>
          <a:xfrm>
            <a:off x="2695402" y="3186667"/>
            <a:ext cx="2607764"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rPr>
              <a:t>Chain </a:t>
            </a:r>
            <a:r>
              <a:rPr kumimoji="0" lang="zh-CN" altLang="en-US"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rPr>
              <a:t>链状结构</a:t>
            </a:r>
            <a:endParaRPr kumimoji="0" lang="en-US" altLang="zh-CN"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rPr>
              <a:t>Fork </a:t>
            </a:r>
            <a:r>
              <a:rPr kumimoji="0" lang="zh-CN" altLang="en-US"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rPr>
              <a:t>叉状结构</a:t>
            </a:r>
            <a:endParaRPr kumimoji="0" lang="en-US" altLang="zh-CN"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dirty="0">
                <a:solidFill>
                  <a:prstClr val="black">
                    <a:lumMod val="75000"/>
                    <a:lumOff val="25000"/>
                  </a:prstClr>
                </a:solidFill>
                <a:latin typeface="Arial" panose="020B0604020202020204"/>
                <a:ea typeface="微软雅黑" panose="020B0503020204020204" charset="-122"/>
              </a:rPr>
              <a:t>Collider </a:t>
            </a:r>
            <a:r>
              <a:rPr lang="zh-CN" altLang="en-US" dirty="0">
                <a:solidFill>
                  <a:prstClr val="black">
                    <a:lumMod val="75000"/>
                    <a:lumOff val="25000"/>
                  </a:prstClr>
                </a:solidFill>
                <a:latin typeface="Arial" panose="020B0604020202020204"/>
                <a:ea typeface="微软雅黑" panose="020B0503020204020204" charset="-122"/>
              </a:rPr>
              <a:t>对撞结构</a:t>
            </a:r>
            <a:endParaRPr lang="en-US" altLang="zh-CN" dirty="0">
              <a:solidFill>
                <a:prstClr val="black">
                  <a:lumMod val="75000"/>
                  <a:lumOff val="25000"/>
                </a:prstClr>
              </a:solidFill>
              <a:latin typeface="Arial" panose="020B0604020202020204"/>
              <a:ea typeface="微软雅黑" panose="020B050302020402020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rPr>
              <a:t>D-</a:t>
            </a:r>
            <a:r>
              <a:rPr kumimoji="0" lang="zh-CN" altLang="en-US"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rPr>
              <a:t>分离</a:t>
            </a:r>
            <a:endParaRPr kumimoji="0" lang="zh-CN" altLang="en-US"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endParaRPr>
          </a:p>
        </p:txBody>
      </p:sp>
      <p:grpSp>
        <p:nvGrpSpPr>
          <p:cNvPr id="40" name="组合 39"/>
          <p:cNvGrpSpPr/>
          <p:nvPr/>
        </p:nvGrpSpPr>
        <p:grpSpPr>
          <a:xfrm>
            <a:off x="2457040" y="4469467"/>
            <a:ext cx="3136174" cy="1135540"/>
            <a:chOff x="2485664" y="4604497"/>
            <a:chExt cx="3136174" cy="1135540"/>
          </a:xfrm>
        </p:grpSpPr>
        <p:grpSp>
          <p:nvGrpSpPr>
            <p:cNvPr id="15" name="组合 14"/>
            <p:cNvGrpSpPr/>
            <p:nvPr/>
          </p:nvGrpSpPr>
          <p:grpSpPr>
            <a:xfrm>
              <a:off x="2485664" y="4604497"/>
              <a:ext cx="3136174" cy="402314"/>
              <a:chOff x="4678858" y="2704441"/>
              <a:chExt cx="3136174" cy="402314"/>
            </a:xfrm>
          </p:grpSpPr>
          <p:sp>
            <p:nvSpPr>
              <p:cNvPr id="16" name="文本框 15"/>
              <p:cNvSpPr txBox="1"/>
              <p:nvPr/>
            </p:nvSpPr>
            <p:spPr>
              <a:xfrm>
                <a:off x="5173538" y="2706645"/>
                <a:ext cx="26414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rPr>
                  <a:t>如何实现因果推断</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endParaRPr>
              </a:p>
            </p:txBody>
          </p:sp>
          <p:sp>
            <p:nvSpPr>
              <p:cNvPr id="31" name="文本框 30"/>
              <p:cNvSpPr txBox="1"/>
              <p:nvPr/>
            </p:nvSpPr>
            <p:spPr>
              <a:xfrm>
                <a:off x="4678858" y="2704441"/>
                <a:ext cx="51332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2190FF"/>
                    </a:solidFill>
                    <a:effectLst/>
                    <a:uLnTx/>
                    <a:uFillTx/>
                    <a:latin typeface="Arial" panose="020B0604020202020204"/>
                    <a:ea typeface="微软雅黑" panose="020B0503020204020204" charset="-122"/>
                    <a:cs typeface="+mn-cs"/>
                  </a:rPr>
                  <a:t>03</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endParaRPr>
              </a:p>
            </p:txBody>
          </p:sp>
        </p:grpSp>
        <p:sp>
          <p:nvSpPr>
            <p:cNvPr id="39" name="文本框 38"/>
            <p:cNvSpPr txBox="1"/>
            <p:nvPr/>
          </p:nvSpPr>
          <p:spPr>
            <a:xfrm>
              <a:off x="2657032" y="5093706"/>
              <a:ext cx="2607764"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rPr>
                <a:t>干预</a:t>
              </a:r>
              <a:endParaRPr kumimoji="0" lang="en-US" altLang="zh-CN"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rPr>
                <a:t>反事实</a:t>
              </a:r>
              <a:endParaRPr kumimoji="0" lang="zh-CN" altLang="en-US"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mn-c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548309" y="1480118"/>
            <a:ext cx="10812493" cy="1122744"/>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3" name="矩形 2"/>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1" name="文本框 110"/>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什么是因果关系</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a:t>
            </a: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辛普森悖论</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112" name="组合 111" hidden="1"/>
          <p:cNvGrpSpPr/>
          <p:nvPr/>
        </p:nvGrpSpPr>
        <p:grpSpPr>
          <a:xfrm>
            <a:off x="766764" y="1521102"/>
            <a:ext cx="10658474" cy="4407719"/>
            <a:chOff x="3032566" y="1361440"/>
            <a:chExt cx="8464109" cy="4967738"/>
          </a:xfrm>
        </p:grpSpPr>
        <p:cxnSp>
          <p:nvCxnSpPr>
            <p:cNvPr id="113" name="直接连接符 112"/>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sp>
        <p:nvSpPr>
          <p:cNvPr id="4" name="文本框 3"/>
          <p:cNvSpPr txBox="1"/>
          <p:nvPr/>
        </p:nvSpPr>
        <p:spPr>
          <a:xfrm>
            <a:off x="985220" y="1605509"/>
            <a:ext cx="10018652" cy="874407"/>
          </a:xfrm>
          <a:prstGeom prst="rect">
            <a:avLst/>
          </a:prstGeom>
          <a:noFill/>
        </p:spPr>
        <p:txBody>
          <a:bodyPr wrap="square">
            <a:spAutoFit/>
          </a:bodyPr>
          <a:lstStyle/>
          <a:p>
            <a:pPr>
              <a:lnSpc>
                <a:spcPct val="150000"/>
              </a:lnSpc>
            </a:pPr>
            <a:r>
              <a:rPr lang="zh-CN" altLang="en-US" b="1" i="0" dirty="0">
                <a:solidFill>
                  <a:srgbClr val="121212"/>
                </a:solidFill>
                <a:effectLst/>
                <a:latin typeface="微软雅黑" panose="020B0503020204020204" charset="-122"/>
                <a:ea typeface="微软雅黑" panose="020B0503020204020204" charset="-122"/>
              </a:rPr>
              <a:t>辛普森悖论：</a:t>
            </a:r>
            <a:r>
              <a:rPr lang="zh-CN" altLang="en-US" i="0" dirty="0">
                <a:solidFill>
                  <a:srgbClr val="121212"/>
                </a:solidFill>
                <a:effectLst/>
                <a:latin typeface="微软雅黑" panose="020B0503020204020204" charset="-122"/>
                <a:ea typeface="微软雅黑" panose="020B0503020204020204" charset="-122"/>
              </a:rPr>
              <a:t>计算</a:t>
            </a:r>
            <a:r>
              <a:rPr lang="zh-CN" altLang="en-US" i="0" dirty="0">
                <a:solidFill>
                  <a:srgbClr val="C00000"/>
                </a:solidFill>
                <a:effectLst/>
                <a:latin typeface="微软雅黑" panose="020B0503020204020204" charset="-122"/>
                <a:ea typeface="微软雅黑" panose="020B0503020204020204" charset="-122"/>
              </a:rPr>
              <a:t>分项</a:t>
            </a:r>
            <a:r>
              <a:rPr lang="zh-CN" altLang="en-US" i="0" dirty="0">
                <a:solidFill>
                  <a:srgbClr val="121212"/>
                </a:solidFill>
                <a:effectLst/>
                <a:latin typeface="微软雅黑" panose="020B0503020204020204" charset="-122"/>
                <a:ea typeface="微软雅黑" panose="020B0503020204020204" charset="-122"/>
              </a:rPr>
              <a:t>的比例（比如各种各样的率）数据时，</a:t>
            </a:r>
            <a:r>
              <a:rPr lang="en-US" altLang="zh-CN" i="0" dirty="0">
                <a:solidFill>
                  <a:srgbClr val="121212"/>
                </a:solidFill>
                <a:effectLst/>
                <a:latin typeface="微软雅黑" panose="020B0503020204020204" charset="-122"/>
                <a:ea typeface="微软雅黑" panose="020B0503020204020204" charset="-122"/>
              </a:rPr>
              <a:t>A</a:t>
            </a:r>
            <a:r>
              <a:rPr lang="zh-CN" altLang="en-US" i="0" dirty="0">
                <a:solidFill>
                  <a:srgbClr val="121212"/>
                </a:solidFill>
                <a:effectLst/>
                <a:latin typeface="微软雅黑" panose="020B0503020204020204" charset="-122"/>
                <a:ea typeface="微软雅黑" panose="020B0503020204020204" charset="-122"/>
              </a:rPr>
              <a:t>方的每一分项的数据都比</a:t>
            </a:r>
            <a:r>
              <a:rPr lang="en-US" altLang="zh-CN" i="0" dirty="0">
                <a:solidFill>
                  <a:srgbClr val="121212"/>
                </a:solidFill>
                <a:effectLst/>
                <a:latin typeface="微软雅黑" panose="020B0503020204020204" charset="-122"/>
                <a:ea typeface="微软雅黑" panose="020B0503020204020204" charset="-122"/>
              </a:rPr>
              <a:t>B</a:t>
            </a:r>
            <a:r>
              <a:rPr lang="zh-CN" altLang="en-US" i="0" dirty="0">
                <a:solidFill>
                  <a:srgbClr val="121212"/>
                </a:solidFill>
                <a:effectLst/>
                <a:latin typeface="微软雅黑" panose="020B0503020204020204" charset="-122"/>
                <a:ea typeface="微软雅黑" panose="020B0503020204020204" charset="-122"/>
              </a:rPr>
              <a:t>方要高，但是把各分项一汇总起来算</a:t>
            </a:r>
            <a:r>
              <a:rPr lang="zh-CN" altLang="en-US" i="0" dirty="0">
                <a:solidFill>
                  <a:srgbClr val="C00000"/>
                </a:solidFill>
                <a:effectLst/>
                <a:latin typeface="微软雅黑" panose="020B0503020204020204" charset="-122"/>
                <a:ea typeface="微软雅黑" panose="020B0503020204020204" charset="-122"/>
              </a:rPr>
              <a:t>总体</a:t>
            </a:r>
            <a:r>
              <a:rPr lang="zh-CN" altLang="en-US" i="0" dirty="0">
                <a:solidFill>
                  <a:srgbClr val="121212"/>
                </a:solidFill>
                <a:effectLst/>
                <a:latin typeface="微软雅黑" panose="020B0503020204020204" charset="-122"/>
                <a:ea typeface="微软雅黑" panose="020B0503020204020204" charset="-122"/>
              </a:rPr>
              <a:t>数据时，</a:t>
            </a:r>
            <a:r>
              <a:rPr lang="en-US" altLang="zh-CN" i="0" dirty="0">
                <a:solidFill>
                  <a:srgbClr val="121212"/>
                </a:solidFill>
                <a:effectLst/>
                <a:latin typeface="微软雅黑" panose="020B0503020204020204" charset="-122"/>
                <a:ea typeface="微软雅黑" panose="020B0503020204020204" charset="-122"/>
              </a:rPr>
              <a:t>A</a:t>
            </a:r>
            <a:r>
              <a:rPr lang="zh-CN" altLang="en-US" i="0" dirty="0">
                <a:solidFill>
                  <a:srgbClr val="121212"/>
                </a:solidFill>
                <a:effectLst/>
                <a:latin typeface="微软雅黑" panose="020B0503020204020204" charset="-122"/>
                <a:ea typeface="微软雅黑" panose="020B0503020204020204" charset="-122"/>
              </a:rPr>
              <a:t>方却比</a:t>
            </a:r>
            <a:r>
              <a:rPr lang="en-US" altLang="zh-CN" i="0" dirty="0">
                <a:solidFill>
                  <a:srgbClr val="121212"/>
                </a:solidFill>
                <a:effectLst/>
                <a:latin typeface="微软雅黑" panose="020B0503020204020204" charset="-122"/>
                <a:ea typeface="微软雅黑" panose="020B0503020204020204" charset="-122"/>
              </a:rPr>
              <a:t>B</a:t>
            </a:r>
            <a:r>
              <a:rPr lang="zh-CN" altLang="en-US" i="0" dirty="0">
                <a:solidFill>
                  <a:srgbClr val="121212"/>
                </a:solidFill>
                <a:effectLst/>
                <a:latin typeface="微软雅黑" panose="020B0503020204020204" charset="-122"/>
                <a:ea typeface="微软雅黑" panose="020B0503020204020204" charset="-122"/>
              </a:rPr>
              <a:t>方低。</a:t>
            </a:r>
            <a:endParaRPr lang="zh-CN" altLang="en-US" dirty="0">
              <a:latin typeface="微软雅黑" panose="020B0503020204020204" charset="-122"/>
              <a:ea typeface="微软雅黑" panose="020B0503020204020204" charset="-122"/>
            </a:endParaRPr>
          </a:p>
        </p:txBody>
      </p:sp>
      <p:graphicFrame>
        <p:nvGraphicFramePr>
          <p:cNvPr id="6" name="表格 6"/>
          <p:cNvGraphicFramePr>
            <a:graphicFrameLocks noGrp="1"/>
          </p:cNvGraphicFramePr>
          <p:nvPr/>
        </p:nvGraphicFramePr>
        <p:xfrm>
          <a:off x="628298" y="3028264"/>
          <a:ext cx="6376269" cy="2897456"/>
        </p:xfrm>
        <a:graphic>
          <a:graphicData uri="http://schemas.openxmlformats.org/drawingml/2006/table">
            <a:tbl>
              <a:tblPr firstRow="1" bandRow="1">
                <a:tableStyleId>{5C22544A-7EE6-4342-B048-85BDC9FD1C3A}</a:tableStyleId>
              </a:tblPr>
              <a:tblGrid>
                <a:gridCol w="2125423"/>
                <a:gridCol w="2125423"/>
                <a:gridCol w="2125423"/>
              </a:tblGrid>
              <a:tr h="724364">
                <a:tc>
                  <a:txBody>
                    <a:bodyPr/>
                    <a:lstStyle/>
                    <a:p>
                      <a:pPr algn="ctr"/>
                      <a:r>
                        <a:rPr lang="en-US" altLang="zh-CN" sz="2000" dirty="0"/>
                        <a:t> </a:t>
                      </a:r>
                      <a:endParaRPr lang="zh-CN" altLang="en-US" sz="2000" dirty="0"/>
                    </a:p>
                  </a:txBody>
                  <a:tcPr anchor="ctr"/>
                </a:tc>
                <a:tc>
                  <a:txBody>
                    <a:bodyPr/>
                    <a:lstStyle/>
                    <a:p>
                      <a:pPr algn="ctr"/>
                      <a:r>
                        <a:rPr lang="zh-CN" altLang="en-US" sz="2000" dirty="0"/>
                        <a:t>服药组</a:t>
                      </a:r>
                      <a:endParaRPr lang="zh-CN" altLang="en-US" sz="2000" dirty="0"/>
                    </a:p>
                  </a:txBody>
                  <a:tcPr anchor="ctr"/>
                </a:tc>
                <a:tc>
                  <a:txBody>
                    <a:bodyPr/>
                    <a:lstStyle/>
                    <a:p>
                      <a:pPr algn="ctr"/>
                      <a:r>
                        <a:rPr lang="zh-CN" altLang="en-US" sz="2000" dirty="0"/>
                        <a:t>未服药组</a:t>
                      </a:r>
                      <a:endParaRPr lang="zh-CN" altLang="en-US" sz="2000" dirty="0"/>
                    </a:p>
                  </a:txBody>
                  <a:tcPr anchor="ctr"/>
                </a:tc>
              </a:tr>
              <a:tr h="724364">
                <a:tc>
                  <a:txBody>
                    <a:bodyPr/>
                    <a:lstStyle/>
                    <a:p>
                      <a:pPr algn="ctr"/>
                      <a:r>
                        <a:rPr lang="zh-CN" altLang="en-US" sz="2000" dirty="0"/>
                        <a:t>男性（</a:t>
                      </a:r>
                      <a:r>
                        <a:rPr lang="en-US" altLang="zh-CN" sz="2000" dirty="0"/>
                        <a:t>351/700</a:t>
                      </a:r>
                      <a:r>
                        <a:rPr lang="zh-CN" altLang="en-US" sz="2000" dirty="0"/>
                        <a:t>）</a:t>
                      </a:r>
                      <a:endParaRPr lang="zh-CN" altLang="en-US" sz="2000" dirty="0"/>
                    </a:p>
                  </a:txBody>
                  <a:tcPr anchor="ctr"/>
                </a:tc>
                <a:tc>
                  <a:txBody>
                    <a:bodyPr/>
                    <a:lstStyle/>
                    <a:p>
                      <a:pPr algn="ctr"/>
                      <a:r>
                        <a:rPr lang="en-US" altLang="zh-CN" sz="2000" dirty="0">
                          <a:solidFill>
                            <a:srgbClr val="C00000"/>
                          </a:solidFill>
                        </a:rPr>
                        <a:t>81/87=0.93</a:t>
                      </a:r>
                      <a:endParaRPr lang="zh-CN" altLang="en-US" sz="2000" dirty="0">
                        <a:solidFill>
                          <a:srgbClr val="C00000"/>
                        </a:solidFill>
                      </a:endParaRPr>
                    </a:p>
                  </a:txBody>
                  <a:tcPr anchor="ctr"/>
                </a:tc>
                <a:tc>
                  <a:txBody>
                    <a:bodyPr/>
                    <a:lstStyle/>
                    <a:p>
                      <a:pPr algn="ctr"/>
                      <a:r>
                        <a:rPr lang="en-US" altLang="zh-CN" sz="2000" dirty="0"/>
                        <a:t>234/270=0.87</a:t>
                      </a:r>
                      <a:endParaRPr lang="zh-CN" altLang="en-US" sz="2000" dirty="0"/>
                    </a:p>
                  </a:txBody>
                  <a:tcPr anchor="ctr"/>
                </a:tc>
              </a:tr>
              <a:tr h="724364">
                <a:tc>
                  <a:txBody>
                    <a:bodyPr/>
                    <a:lstStyle/>
                    <a:p>
                      <a:pPr algn="ctr"/>
                      <a:r>
                        <a:rPr lang="zh-CN" altLang="en-US" sz="2000" dirty="0"/>
                        <a:t>女性（</a:t>
                      </a:r>
                      <a:r>
                        <a:rPr lang="en-US" altLang="zh-CN" sz="2000" dirty="0"/>
                        <a:t>349/700</a:t>
                      </a:r>
                      <a:r>
                        <a:rPr lang="zh-CN" altLang="en-US" sz="2000" dirty="0"/>
                        <a:t>）</a:t>
                      </a:r>
                      <a:endParaRPr lang="zh-CN" altLang="en-US" sz="2000" dirty="0"/>
                    </a:p>
                  </a:txBody>
                  <a:tcPr anchor="ctr"/>
                </a:tc>
                <a:tc>
                  <a:txBody>
                    <a:bodyPr/>
                    <a:lstStyle/>
                    <a:p>
                      <a:pPr algn="ctr"/>
                      <a:r>
                        <a:rPr lang="en-US" altLang="zh-CN" sz="2000" dirty="0">
                          <a:solidFill>
                            <a:srgbClr val="C00000"/>
                          </a:solidFill>
                        </a:rPr>
                        <a:t>192/263=0.73</a:t>
                      </a:r>
                      <a:endParaRPr lang="zh-CN" altLang="en-US" sz="2000" dirty="0">
                        <a:solidFill>
                          <a:srgbClr val="C00000"/>
                        </a:solidFill>
                      </a:endParaRPr>
                    </a:p>
                  </a:txBody>
                  <a:tcPr anchor="ctr"/>
                </a:tc>
                <a:tc>
                  <a:txBody>
                    <a:bodyPr/>
                    <a:lstStyle/>
                    <a:p>
                      <a:pPr algn="ctr"/>
                      <a:r>
                        <a:rPr lang="en-US" altLang="zh-CN" sz="2000" dirty="0"/>
                        <a:t>55/80=0.69</a:t>
                      </a:r>
                      <a:endParaRPr lang="zh-CN" altLang="en-US" sz="2000" dirty="0"/>
                    </a:p>
                  </a:txBody>
                  <a:tcPr anchor="ctr"/>
                </a:tc>
              </a:tr>
              <a:tr h="724364">
                <a:tc>
                  <a:txBody>
                    <a:bodyPr/>
                    <a:lstStyle/>
                    <a:p>
                      <a:pPr algn="ctr"/>
                      <a:r>
                        <a:rPr lang="zh-CN" altLang="en-US" sz="2000" dirty="0"/>
                        <a:t>总数（</a:t>
                      </a:r>
                      <a:r>
                        <a:rPr lang="en-US" altLang="zh-CN" sz="2000" dirty="0"/>
                        <a:t>700</a:t>
                      </a:r>
                      <a:r>
                        <a:rPr lang="zh-CN" altLang="en-US" sz="2000" dirty="0"/>
                        <a:t>）</a:t>
                      </a:r>
                      <a:endParaRPr lang="zh-CN" altLang="en-US" sz="2000" dirty="0"/>
                    </a:p>
                  </a:txBody>
                  <a:tcPr anchor="ctr"/>
                </a:tc>
                <a:tc>
                  <a:txBody>
                    <a:bodyPr/>
                    <a:lstStyle/>
                    <a:p>
                      <a:pPr algn="ctr"/>
                      <a:r>
                        <a:rPr lang="en-US" altLang="zh-CN" sz="2000" dirty="0"/>
                        <a:t>273/350=0.78</a:t>
                      </a:r>
                      <a:endParaRPr lang="zh-CN" altLang="en-US" sz="2000" dirty="0"/>
                    </a:p>
                  </a:txBody>
                  <a:tcPr anchor="ctr"/>
                </a:tc>
                <a:tc>
                  <a:txBody>
                    <a:bodyPr/>
                    <a:lstStyle/>
                    <a:p>
                      <a:pPr algn="ctr"/>
                      <a:r>
                        <a:rPr lang="en-US" altLang="zh-CN" sz="2000" dirty="0">
                          <a:solidFill>
                            <a:srgbClr val="C00000"/>
                          </a:solidFill>
                        </a:rPr>
                        <a:t>289/350=0.83</a:t>
                      </a:r>
                      <a:endParaRPr lang="zh-CN" altLang="en-US" sz="2000" dirty="0">
                        <a:solidFill>
                          <a:srgbClr val="C00000"/>
                        </a:solidFill>
                      </a:endParaRPr>
                    </a:p>
                  </a:txBody>
                  <a:tcPr anchor="ctr"/>
                </a:tc>
              </a:tr>
            </a:tbl>
          </a:graphicData>
        </a:graphic>
      </p:graphicFrame>
      <mc:AlternateContent xmlns:mc="http://schemas.openxmlformats.org/markup-compatibility/2006">
        <mc:Choice xmlns:a14="http://schemas.microsoft.com/office/drawing/2010/main" Requires="a14">
          <p:sp>
            <p:nvSpPr>
              <p:cNvPr id="7" name="文本框 6"/>
              <p:cNvSpPr txBox="1"/>
              <p:nvPr/>
            </p:nvSpPr>
            <p:spPr>
              <a:xfrm>
                <a:off x="7304130" y="4273377"/>
                <a:ext cx="4715572" cy="979114"/>
              </a:xfrm>
              <a:prstGeom prst="rect">
                <a:avLst/>
              </a:prstGeom>
              <a:noFill/>
            </p:spPr>
            <p:txBody>
              <a:bodyPr wrap="square" lIns="0" tIns="0" rIns="0" bIns="0" rtlCol="0">
                <a:spAutoFit/>
              </a:bodyPr>
              <a:lstStyle/>
              <a:p>
                <a14:m>
                  <m:oMath xmlns:m="http://schemas.openxmlformats.org/officeDocument/2006/math">
                    <m:f>
                      <m:fPr>
                        <m:ctrlPr>
                          <a:rPr lang="en-US" altLang="zh-CN" sz="3200" i="1" smtClean="0">
                            <a:latin typeface="Cambria Math" panose="02040503050406030204" pitchFamily="18" charset="0"/>
                          </a:rPr>
                        </m:ctrlPr>
                      </m:fPr>
                      <m:num>
                        <m:r>
                          <a:rPr lang="en-US" altLang="zh-CN" sz="3200" b="0" i="1" smtClean="0">
                            <a:latin typeface="Cambria Math" panose="02040503050406030204" pitchFamily="18" charset="0"/>
                          </a:rPr>
                          <m:t>𝐴</m:t>
                        </m:r>
                      </m:num>
                      <m:den>
                        <m:r>
                          <a:rPr lang="en-US" altLang="zh-CN" sz="3200" b="0" i="1" smtClean="0">
                            <a:latin typeface="Cambria Math" panose="02040503050406030204" pitchFamily="18" charset="0"/>
                          </a:rPr>
                          <m:t>𝐵</m:t>
                        </m:r>
                      </m:den>
                    </m:f>
                  </m:oMath>
                </a14:m>
                <a:r>
                  <a:rPr lang="en-US" altLang="zh-CN" sz="3200" dirty="0">
                    <a:latin typeface="微软雅黑" panose="020B0503020204020204" charset="-122"/>
                    <a:ea typeface="微软雅黑" panose="020B0503020204020204" charset="-122"/>
                  </a:rPr>
                  <a:t>&gt;</a:t>
                </a:r>
                <a14:m>
                  <m:oMath xmlns:m="http://schemas.openxmlformats.org/officeDocument/2006/math">
                    <m:f>
                      <m:fPr>
                        <m:ctrlPr>
                          <a:rPr lang="en-US" altLang="zh-CN" sz="3200" i="1" dirty="0" smtClean="0">
                            <a:latin typeface="Cambria Math" panose="02040503050406030204" pitchFamily="18" charset="0"/>
                          </a:rPr>
                        </m:ctrlPr>
                      </m:fPr>
                      <m:num>
                        <m:r>
                          <a:rPr lang="en-US" altLang="zh-CN" sz="3200" b="0" i="1" dirty="0" smtClean="0">
                            <a:latin typeface="Cambria Math" panose="02040503050406030204" pitchFamily="18" charset="0"/>
                          </a:rPr>
                          <m:t>𝑎</m:t>
                        </m:r>
                      </m:num>
                      <m:den>
                        <m:r>
                          <a:rPr lang="en-US" altLang="zh-CN" sz="3200" b="0" i="1" dirty="0" smtClean="0">
                            <a:latin typeface="Cambria Math" panose="02040503050406030204" pitchFamily="18" charset="0"/>
                          </a:rPr>
                          <m:t>𝑏</m:t>
                        </m:r>
                      </m:den>
                    </m:f>
                    <m:r>
                      <a:rPr lang="en-US" altLang="zh-CN" sz="3200" b="0" i="0" dirty="0" smtClean="0">
                        <a:latin typeface="Cambria Math" panose="02040503050406030204" pitchFamily="18" charset="0"/>
                      </a:rPr>
                      <m:t> </m:t>
                    </m:r>
                    <m:r>
                      <a:rPr lang="en-US" altLang="zh-CN" sz="3200" b="0" i="1" dirty="0" smtClean="0">
                        <a:latin typeface="Cambria Math" panose="02040503050406030204" pitchFamily="18" charset="0"/>
                      </a:rPr>
                      <m:t>, </m:t>
                    </m:r>
                    <m:f>
                      <m:fPr>
                        <m:ctrlPr>
                          <a:rPr lang="en-US" altLang="zh-CN" sz="3200" i="1" dirty="0" smtClean="0">
                            <a:latin typeface="Cambria Math" panose="02040503050406030204" pitchFamily="18" charset="0"/>
                          </a:rPr>
                        </m:ctrlPr>
                      </m:fPr>
                      <m:num>
                        <m:r>
                          <a:rPr lang="en-US" altLang="zh-CN" sz="3200" b="0" i="1" dirty="0" smtClean="0">
                            <a:latin typeface="Cambria Math" panose="02040503050406030204" pitchFamily="18" charset="0"/>
                          </a:rPr>
                          <m:t>𝐶</m:t>
                        </m:r>
                      </m:num>
                      <m:den>
                        <m:r>
                          <a:rPr lang="en-US" altLang="zh-CN" sz="3200" b="0" i="1" dirty="0" smtClean="0">
                            <a:latin typeface="Cambria Math" panose="02040503050406030204" pitchFamily="18" charset="0"/>
                          </a:rPr>
                          <m:t>𝐷</m:t>
                        </m:r>
                      </m:den>
                    </m:f>
                    <m:r>
                      <a:rPr lang="en-US" altLang="zh-CN" sz="3200" b="0" i="1" dirty="0" smtClean="0">
                        <a:latin typeface="Cambria Math" panose="02040503050406030204" pitchFamily="18" charset="0"/>
                      </a:rPr>
                      <m:t>&gt;</m:t>
                    </m:r>
                    <m:f>
                      <m:fPr>
                        <m:ctrlPr>
                          <a:rPr lang="en-US" altLang="zh-CN" sz="3200" i="1" dirty="0">
                            <a:latin typeface="Cambria Math" panose="02040503050406030204" pitchFamily="18" charset="0"/>
                          </a:rPr>
                        </m:ctrlPr>
                      </m:fPr>
                      <m:num>
                        <m:r>
                          <a:rPr lang="en-US" altLang="zh-CN" sz="3200" b="0" i="1" dirty="0" smtClean="0">
                            <a:latin typeface="Cambria Math" panose="02040503050406030204" pitchFamily="18" charset="0"/>
                          </a:rPr>
                          <m:t>𝑐</m:t>
                        </m:r>
                      </m:num>
                      <m:den>
                        <m:r>
                          <a:rPr lang="en-US" altLang="zh-CN" sz="3200" b="0" i="1" dirty="0" smtClean="0">
                            <a:latin typeface="Cambria Math" panose="02040503050406030204" pitchFamily="18" charset="0"/>
                          </a:rPr>
                          <m:t>𝑑</m:t>
                        </m:r>
                      </m:den>
                    </m:f>
                    <m:r>
                      <a:rPr lang="en-US" altLang="zh-CN" sz="3200" b="0" i="1" dirty="0" smtClean="0">
                        <a:latin typeface="Cambria Math" panose="02040503050406030204" pitchFamily="18" charset="0"/>
                      </a:rPr>
                      <m:t> </m:t>
                    </m:r>
                    <m:r>
                      <a:rPr lang="zh-CN" altLang="en-US" sz="3200" i="1" dirty="0" smtClean="0">
                        <a:latin typeface="Cambria Math" panose="02040503050406030204" pitchFamily="18" charset="0"/>
                      </a:rPr>
                      <m:t>≠</m:t>
                    </m:r>
                  </m:oMath>
                </a14:m>
                <a:r>
                  <a:rPr lang="en-US" altLang="zh-CN" sz="3200" dirty="0"/>
                  <a:t>&gt;</a:t>
                </a:r>
                <a14:m>
                  <m:oMath xmlns:m="http://schemas.openxmlformats.org/officeDocument/2006/math">
                    <m:f>
                      <m:fPr>
                        <m:ctrlPr>
                          <a:rPr lang="en-US" altLang="zh-CN" sz="3200" i="1" dirty="0" smtClean="0">
                            <a:latin typeface="Cambria Math" panose="02040503050406030204" pitchFamily="18" charset="0"/>
                          </a:rPr>
                        </m:ctrlPr>
                      </m:fPr>
                      <m:num>
                        <m:r>
                          <a:rPr lang="en-US" altLang="zh-CN" sz="3200" b="0" i="1" dirty="0" smtClean="0">
                            <a:latin typeface="Cambria Math" panose="02040503050406030204" pitchFamily="18" charset="0"/>
                          </a:rPr>
                          <m:t>𝐴</m:t>
                        </m:r>
                        <m:r>
                          <a:rPr lang="en-US" altLang="zh-CN" sz="3200" b="0" i="1" dirty="0" smtClean="0">
                            <a:latin typeface="Cambria Math" panose="02040503050406030204" pitchFamily="18" charset="0"/>
                          </a:rPr>
                          <m:t>+</m:t>
                        </m:r>
                        <m:r>
                          <a:rPr lang="en-US" altLang="zh-CN" sz="3200" b="0" i="1" dirty="0" smtClean="0">
                            <a:latin typeface="Cambria Math" panose="02040503050406030204" pitchFamily="18" charset="0"/>
                          </a:rPr>
                          <m:t>𝐶</m:t>
                        </m:r>
                      </m:num>
                      <m:den>
                        <m:r>
                          <a:rPr lang="en-US" altLang="zh-CN" sz="3200" b="0" i="1" dirty="0" smtClean="0">
                            <a:latin typeface="Cambria Math" panose="02040503050406030204" pitchFamily="18" charset="0"/>
                          </a:rPr>
                          <m:t>𝐵</m:t>
                        </m:r>
                        <m:r>
                          <a:rPr lang="en-US" altLang="zh-CN" sz="3200" b="0" i="1" dirty="0" smtClean="0">
                            <a:latin typeface="Cambria Math" panose="02040503050406030204" pitchFamily="18" charset="0"/>
                          </a:rPr>
                          <m:t>+</m:t>
                        </m:r>
                        <m:r>
                          <a:rPr lang="en-US" altLang="zh-CN" sz="3200" b="0" i="1" dirty="0" smtClean="0">
                            <a:latin typeface="Cambria Math" panose="02040503050406030204" pitchFamily="18" charset="0"/>
                          </a:rPr>
                          <m:t>𝐷</m:t>
                        </m:r>
                      </m:den>
                    </m:f>
                    <m:r>
                      <a:rPr lang="en-US" altLang="zh-CN" sz="3200" b="0" i="1" dirty="0" smtClean="0">
                        <a:latin typeface="Cambria Math" panose="02040503050406030204" pitchFamily="18" charset="0"/>
                      </a:rPr>
                      <m:t>&gt;</m:t>
                    </m:r>
                    <m:f>
                      <m:fPr>
                        <m:ctrlPr>
                          <a:rPr lang="en-US" altLang="zh-CN" sz="3200" b="0" i="1" dirty="0" smtClean="0">
                            <a:latin typeface="Cambria Math" panose="02040503050406030204" pitchFamily="18" charset="0"/>
                          </a:rPr>
                        </m:ctrlPr>
                      </m:fPr>
                      <m:num>
                        <m:r>
                          <a:rPr lang="en-US" altLang="zh-CN" sz="3200" b="0" i="1" dirty="0" smtClean="0">
                            <a:latin typeface="Cambria Math" panose="02040503050406030204" pitchFamily="18" charset="0"/>
                          </a:rPr>
                          <m:t>𝑎</m:t>
                        </m:r>
                        <m:r>
                          <a:rPr lang="en-US" altLang="zh-CN" sz="3200" b="0" i="1" dirty="0" smtClean="0">
                            <a:latin typeface="Cambria Math" panose="02040503050406030204" pitchFamily="18" charset="0"/>
                          </a:rPr>
                          <m:t>+</m:t>
                        </m:r>
                        <m:r>
                          <a:rPr lang="en-US" altLang="zh-CN" sz="3200" b="0" i="1" dirty="0" smtClean="0">
                            <a:latin typeface="Cambria Math" panose="02040503050406030204" pitchFamily="18" charset="0"/>
                          </a:rPr>
                          <m:t>𝑐</m:t>
                        </m:r>
                      </m:num>
                      <m:den>
                        <m:r>
                          <a:rPr lang="en-US" altLang="zh-CN" sz="3200" b="0" i="1" dirty="0" smtClean="0">
                            <a:latin typeface="Cambria Math" panose="02040503050406030204" pitchFamily="18" charset="0"/>
                          </a:rPr>
                          <m:t>𝑏</m:t>
                        </m:r>
                        <m:r>
                          <a:rPr lang="en-US" altLang="zh-CN" sz="3200" b="0" i="1" dirty="0" smtClean="0">
                            <a:latin typeface="Cambria Math" panose="02040503050406030204" pitchFamily="18" charset="0"/>
                          </a:rPr>
                          <m:t>+</m:t>
                        </m:r>
                        <m:r>
                          <a:rPr lang="en-US" altLang="zh-CN" sz="3200" b="0" i="1" dirty="0" smtClean="0">
                            <a:latin typeface="Cambria Math" panose="02040503050406030204" pitchFamily="18" charset="0"/>
                          </a:rPr>
                          <m:t>𝑑</m:t>
                        </m:r>
                      </m:den>
                    </m:f>
                  </m:oMath>
                </a14:m>
                <a:endParaRPr lang="en-US" altLang="zh-CN" sz="3200" dirty="0"/>
              </a:p>
              <a:p>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7304130" y="4273377"/>
                <a:ext cx="4715572" cy="979114"/>
              </a:xfrm>
              <a:prstGeom prst="rect">
                <a:avLst/>
              </a:prstGeom>
              <a:blipFill rotWithShape="1">
                <a:blip r:embed="rId2"/>
                <a:stretch>
                  <a:fillRect l="-8" t="-47" r="9" b="41"/>
                </a:stretch>
              </a:blipFill>
            </p:spPr>
            <p:txBody>
              <a:bodyPr/>
              <a:lstStyle/>
              <a:p>
                <a:r>
                  <a:rPr lang="zh-CN" altLang="en-US">
                    <a:noFill/>
                  </a:rPr>
                  <a:t> </a:t>
                </a:r>
              </a:p>
            </p:txBody>
          </p:sp>
        </mc:Fallback>
      </mc:AlternateContent>
      <p:sp>
        <p:nvSpPr>
          <p:cNvPr id="8" name="文本框 7"/>
          <p:cNvSpPr txBox="1"/>
          <p:nvPr/>
        </p:nvSpPr>
        <p:spPr>
          <a:xfrm>
            <a:off x="7223022" y="3193172"/>
            <a:ext cx="4710774" cy="874407"/>
          </a:xfrm>
          <a:prstGeom prst="rect">
            <a:avLst/>
          </a:prstGeom>
          <a:noFill/>
        </p:spPr>
        <p:txBody>
          <a:bodyPr wrap="square">
            <a:spAutoFit/>
          </a:bodyPr>
          <a:lstStyle/>
          <a:p>
            <a:pPr>
              <a:lnSpc>
                <a:spcPct val="150000"/>
              </a:lnSpc>
            </a:pPr>
            <a:r>
              <a:rPr lang="zh-CN" altLang="en-US" b="1" dirty="0">
                <a:solidFill>
                  <a:srgbClr val="121212"/>
                </a:solidFill>
                <a:latin typeface="微软雅黑" panose="020B0503020204020204" charset="-122"/>
                <a:ea typeface="微软雅黑" panose="020B0503020204020204" charset="-122"/>
              </a:rPr>
              <a:t>结论</a:t>
            </a:r>
            <a:r>
              <a:rPr lang="zh-CN" altLang="en-US" b="1" i="0" dirty="0">
                <a:solidFill>
                  <a:srgbClr val="121212"/>
                </a:solidFill>
                <a:effectLst/>
                <a:latin typeface="微软雅黑" panose="020B0503020204020204" charset="-122"/>
                <a:ea typeface="微软雅黑" panose="020B0503020204020204" charset="-122"/>
              </a:rPr>
              <a:t>：</a:t>
            </a:r>
            <a:r>
              <a:rPr lang="zh-CN" altLang="en-US" i="0" dirty="0">
                <a:solidFill>
                  <a:srgbClr val="121212"/>
                </a:solidFill>
                <a:effectLst/>
                <a:latin typeface="微软雅黑" panose="020B0503020204020204" charset="-122"/>
                <a:ea typeface="微软雅黑" panose="020B0503020204020204" charset="-122"/>
              </a:rPr>
              <a:t>在知道患者性别时，建议患者治疗；在未知患者性别时，并不建议治疗？</a:t>
            </a:r>
            <a:endParaRPr lang="zh-CN" altLang="en-US" dirty="0">
              <a:latin typeface="微软雅黑" panose="020B0503020204020204" charset="-122"/>
              <a:ea typeface="微软雅黑" panose="020B0503020204020204" charset="-122"/>
            </a:endParaRPr>
          </a:p>
        </p:txBody>
      </p:sp>
      <p:sp>
        <p:nvSpPr>
          <p:cNvPr id="10" name="文本框 9">
            <a:hlinkClick r:id="rId3" action="ppaction://hlinksldjump"/>
          </p:cNvPr>
          <p:cNvSpPr txBox="1"/>
          <p:nvPr/>
        </p:nvSpPr>
        <p:spPr>
          <a:xfrm>
            <a:off x="7223022" y="5323834"/>
            <a:ext cx="4267200" cy="1015663"/>
          </a:xfrm>
          <a:prstGeom prst="rect">
            <a:avLst/>
          </a:prstGeom>
          <a:noFill/>
        </p:spPr>
        <p:txBody>
          <a:bodyPr wrap="square">
            <a:spAutoFit/>
          </a:bodyPr>
          <a:lstStyle/>
          <a:p>
            <a:r>
              <a:rPr lang="zh-CN" altLang="en-US" b="1" i="0" dirty="0">
                <a:solidFill>
                  <a:srgbClr val="000000"/>
                </a:solidFill>
                <a:effectLst/>
                <a:latin typeface="PingFang SC"/>
              </a:rPr>
              <a:t>        </a:t>
            </a:r>
            <a:r>
              <a:rPr lang="zh-CN" altLang="en-US" sz="2000" b="1" i="0" dirty="0">
                <a:solidFill>
                  <a:srgbClr val="C00000"/>
                </a:solidFill>
                <a:effectLst/>
                <a:latin typeface="PingFang SC"/>
              </a:rPr>
              <a:t>即变量之间的相关关系可以完全的被第三个变量“扭曲”。</a:t>
            </a:r>
            <a:endParaRPr lang="en-US" altLang="zh-CN" sz="2000" b="1" i="0" dirty="0">
              <a:solidFill>
                <a:srgbClr val="C00000"/>
              </a:solidFill>
              <a:effectLst/>
              <a:latin typeface="PingFang SC"/>
            </a:endParaRPr>
          </a:p>
          <a:p>
            <a:r>
              <a:rPr lang="en-US" altLang="zh-CN" sz="2000" b="1" dirty="0">
                <a:solidFill>
                  <a:srgbClr val="C00000"/>
                </a:solidFill>
                <a:latin typeface="PingFang SC"/>
              </a:rPr>
              <a:t>       </a:t>
            </a:r>
            <a:r>
              <a:rPr lang="zh-CN" altLang="en-US" sz="2000" b="1" dirty="0">
                <a:solidFill>
                  <a:srgbClr val="C00000"/>
                </a:solidFill>
                <a:latin typeface="PingFang SC"/>
              </a:rPr>
              <a:t>只有统计是不够的。</a:t>
            </a:r>
            <a:endParaRPr lang="zh-CN" altLang="en-US"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689725" y="1458204"/>
            <a:ext cx="4721932" cy="4932953"/>
          </a:xfrm>
          <a:prstGeom prst="roundRect">
            <a:avLst>
              <a:gd name="adj" fmla="val 1552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3" name="矩形 2"/>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1" name="文本框 110"/>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什么是因果关系</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a:t>
            </a:r>
            <a:r>
              <a:rPr lang="zh-CN" altLang="en-US" sz="2800" b="1" dirty="0">
                <a:solidFill>
                  <a:prstClr val="white"/>
                </a:solidFill>
                <a:latin typeface="Arial" panose="020B0604020202020204"/>
                <a:ea typeface="微软雅黑" panose="020B0503020204020204" charset="-122"/>
              </a:rPr>
              <a:t>相关性与因果性</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112" name="组合 111" hidden="1"/>
          <p:cNvGrpSpPr/>
          <p:nvPr/>
        </p:nvGrpSpPr>
        <p:grpSpPr>
          <a:xfrm>
            <a:off x="766764" y="1521102"/>
            <a:ext cx="10658474" cy="4407719"/>
            <a:chOff x="3032566" y="1361440"/>
            <a:chExt cx="8464109" cy="4967738"/>
          </a:xfrm>
        </p:grpSpPr>
        <p:cxnSp>
          <p:nvCxnSpPr>
            <p:cNvPr id="113" name="直接连接符 112"/>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sp>
        <p:nvSpPr>
          <p:cNvPr id="4" name="文本框 3"/>
          <p:cNvSpPr txBox="1"/>
          <p:nvPr/>
        </p:nvSpPr>
        <p:spPr>
          <a:xfrm>
            <a:off x="1029778" y="1793326"/>
            <a:ext cx="4041825" cy="4198393"/>
          </a:xfrm>
          <a:prstGeom prst="rect">
            <a:avLst/>
          </a:prstGeom>
          <a:noFill/>
        </p:spPr>
        <p:txBody>
          <a:bodyPr wrap="square">
            <a:spAutoFit/>
          </a:bodyPr>
          <a:lstStyle/>
          <a:p>
            <a:pPr indent="457200">
              <a:lnSpc>
                <a:spcPct val="150000"/>
              </a:lnSpc>
            </a:pPr>
            <a:r>
              <a:rPr lang="zh-CN" altLang="en-US" b="0" i="0" dirty="0">
                <a:solidFill>
                  <a:srgbClr val="333333"/>
                </a:solidFill>
                <a:effectLst/>
                <a:latin typeface="微软雅黑" panose="020B0503020204020204" charset="-122"/>
                <a:ea typeface="微软雅黑" panose="020B0503020204020204" charset="-122"/>
              </a:rPr>
              <a:t>“</a:t>
            </a:r>
            <a:r>
              <a:rPr lang="zh-CN" altLang="en-US" b="1" i="0" dirty="0">
                <a:solidFill>
                  <a:srgbClr val="C00000"/>
                </a:solidFill>
                <a:effectLst/>
                <a:latin typeface="微软雅黑" panose="020B0503020204020204" charset="-122"/>
                <a:ea typeface="微软雅黑" panose="020B0503020204020204" charset="-122"/>
              </a:rPr>
              <a:t>我们发现上周天秤座、处女座、天蝎座携手违法数量居前三名。</a:t>
            </a:r>
            <a:r>
              <a:rPr lang="zh-CN" altLang="en-US" b="0" i="0" dirty="0">
                <a:solidFill>
                  <a:srgbClr val="333333"/>
                </a:solidFill>
                <a:effectLst/>
                <a:latin typeface="微软雅黑" panose="020B0503020204020204" charset="-122"/>
                <a:ea typeface="微软雅黑" panose="020B0503020204020204" charset="-122"/>
              </a:rPr>
              <a:t>”吴凯峰告诉记者，通过从</a:t>
            </a:r>
            <a:r>
              <a:rPr lang="en-US" altLang="zh-CN" b="0" i="0" dirty="0">
                <a:solidFill>
                  <a:srgbClr val="333333"/>
                </a:solidFill>
                <a:effectLst/>
                <a:latin typeface="微软雅黑" panose="020B0503020204020204" charset="-122"/>
                <a:ea typeface="微软雅黑" panose="020B0503020204020204" charset="-122"/>
              </a:rPr>
              <a:t>8</a:t>
            </a:r>
            <a:r>
              <a:rPr lang="zh-CN" altLang="en-US" b="0" i="0" dirty="0">
                <a:solidFill>
                  <a:srgbClr val="333333"/>
                </a:solidFill>
                <a:effectLst/>
                <a:latin typeface="微软雅黑" panose="020B0503020204020204" charset="-122"/>
                <a:ea typeface="微软雅黑" panose="020B0503020204020204" charset="-122"/>
              </a:rPr>
              <a:t>月</a:t>
            </a:r>
            <a:r>
              <a:rPr lang="en-US" altLang="zh-CN" b="0" i="0" dirty="0">
                <a:solidFill>
                  <a:srgbClr val="333333"/>
                </a:solidFill>
                <a:effectLst/>
                <a:latin typeface="微软雅黑" panose="020B0503020204020204" charset="-122"/>
                <a:ea typeface="微软雅黑" panose="020B0503020204020204" charset="-122"/>
              </a:rPr>
              <a:t>3</a:t>
            </a:r>
            <a:r>
              <a:rPr lang="zh-CN" altLang="en-US" b="0" i="0" dirty="0">
                <a:solidFill>
                  <a:srgbClr val="333333"/>
                </a:solidFill>
                <a:effectLst/>
                <a:latin typeface="微软雅黑" panose="020B0503020204020204" charset="-122"/>
                <a:ea typeface="微软雅黑" panose="020B0503020204020204" charset="-122"/>
              </a:rPr>
              <a:t>日至</a:t>
            </a:r>
            <a:r>
              <a:rPr lang="en-US" altLang="zh-CN" b="0" i="0" dirty="0">
                <a:solidFill>
                  <a:srgbClr val="333333"/>
                </a:solidFill>
                <a:effectLst/>
                <a:latin typeface="微软雅黑" panose="020B0503020204020204" charset="-122"/>
                <a:ea typeface="微软雅黑" panose="020B0503020204020204" charset="-122"/>
              </a:rPr>
              <a:t>8</a:t>
            </a:r>
            <a:r>
              <a:rPr lang="zh-CN" altLang="en-US" b="0" i="0" dirty="0">
                <a:solidFill>
                  <a:srgbClr val="333333"/>
                </a:solidFill>
                <a:effectLst/>
                <a:latin typeface="微软雅黑" panose="020B0503020204020204" charset="-122"/>
                <a:ea typeface="微软雅黑" panose="020B0503020204020204" charset="-122"/>
              </a:rPr>
              <a:t>月</a:t>
            </a:r>
            <a:r>
              <a:rPr lang="en-US" altLang="zh-CN" b="0" i="0" dirty="0">
                <a:solidFill>
                  <a:srgbClr val="333333"/>
                </a:solidFill>
                <a:effectLst/>
                <a:latin typeface="微软雅黑" panose="020B0503020204020204" charset="-122"/>
                <a:ea typeface="微软雅黑" panose="020B0503020204020204" charset="-122"/>
              </a:rPr>
              <a:t>9</a:t>
            </a:r>
            <a:r>
              <a:rPr lang="zh-CN" altLang="en-US" b="0" i="0" dirty="0">
                <a:solidFill>
                  <a:srgbClr val="333333"/>
                </a:solidFill>
                <a:effectLst/>
                <a:latin typeface="微软雅黑" panose="020B0503020204020204" charset="-122"/>
                <a:ea typeface="微软雅黑" panose="020B0503020204020204" charset="-122"/>
              </a:rPr>
              <a:t>日行人、非机动车违法人的星座分类对比，发现天秤座、处女座、天蝎座位列违法量前三名（三个星座刚好也相连，从</a:t>
            </a:r>
            <a:r>
              <a:rPr lang="en-US" altLang="zh-CN" b="0" i="0" dirty="0">
                <a:solidFill>
                  <a:srgbClr val="333333"/>
                </a:solidFill>
                <a:effectLst/>
                <a:latin typeface="微软雅黑" panose="020B0503020204020204" charset="-122"/>
                <a:ea typeface="微软雅黑" panose="020B0503020204020204" charset="-122"/>
              </a:rPr>
              <a:t>8</a:t>
            </a:r>
            <a:r>
              <a:rPr lang="zh-CN" altLang="en-US" b="0" i="0" dirty="0">
                <a:solidFill>
                  <a:srgbClr val="333333"/>
                </a:solidFill>
                <a:effectLst/>
                <a:latin typeface="微软雅黑" panose="020B0503020204020204" charset="-122"/>
                <a:ea typeface="微软雅黑" panose="020B0503020204020204" charset="-122"/>
              </a:rPr>
              <a:t>月</a:t>
            </a:r>
            <a:r>
              <a:rPr lang="en-US" altLang="zh-CN" b="0" i="0" dirty="0">
                <a:solidFill>
                  <a:srgbClr val="333333"/>
                </a:solidFill>
                <a:effectLst/>
                <a:latin typeface="微软雅黑" panose="020B0503020204020204" charset="-122"/>
                <a:ea typeface="微软雅黑" panose="020B0503020204020204" charset="-122"/>
              </a:rPr>
              <a:t>23</a:t>
            </a:r>
            <a:r>
              <a:rPr lang="zh-CN" altLang="en-US" b="0" i="0" dirty="0">
                <a:solidFill>
                  <a:srgbClr val="333333"/>
                </a:solidFill>
                <a:effectLst/>
                <a:latin typeface="微软雅黑" panose="020B0503020204020204" charset="-122"/>
                <a:ea typeface="微软雅黑" panose="020B0503020204020204" charset="-122"/>
              </a:rPr>
              <a:t>日至</a:t>
            </a:r>
            <a:r>
              <a:rPr lang="en-US" altLang="zh-CN" b="0" i="0" dirty="0">
                <a:solidFill>
                  <a:srgbClr val="333333"/>
                </a:solidFill>
                <a:effectLst/>
                <a:latin typeface="微软雅黑" panose="020B0503020204020204" charset="-122"/>
                <a:ea typeface="微软雅黑" panose="020B0503020204020204" charset="-122"/>
              </a:rPr>
              <a:t>11</a:t>
            </a:r>
            <a:r>
              <a:rPr lang="zh-CN" altLang="en-US" b="0" i="0" dirty="0">
                <a:solidFill>
                  <a:srgbClr val="333333"/>
                </a:solidFill>
                <a:effectLst/>
                <a:latin typeface="微软雅黑" panose="020B0503020204020204" charset="-122"/>
                <a:ea typeface="微软雅黑" panose="020B0503020204020204" charset="-122"/>
              </a:rPr>
              <a:t>月</a:t>
            </a:r>
            <a:r>
              <a:rPr lang="en-US" altLang="zh-CN" b="0" i="0" dirty="0">
                <a:solidFill>
                  <a:srgbClr val="333333"/>
                </a:solidFill>
                <a:effectLst/>
                <a:latin typeface="微软雅黑" panose="020B0503020204020204" charset="-122"/>
                <a:ea typeface="微软雅黑" panose="020B0503020204020204" charset="-122"/>
              </a:rPr>
              <a:t>22</a:t>
            </a:r>
            <a:r>
              <a:rPr lang="zh-CN" altLang="en-US" b="0" i="0" dirty="0">
                <a:solidFill>
                  <a:srgbClr val="333333"/>
                </a:solidFill>
                <a:effectLst/>
                <a:latin typeface="微软雅黑" panose="020B0503020204020204" charset="-122"/>
                <a:ea typeface="微软雅黑" panose="020B0503020204020204" charset="-122"/>
              </a:rPr>
              <a:t>日），分别占违法总数的</a:t>
            </a:r>
            <a:r>
              <a:rPr lang="en-US" altLang="zh-CN" b="0" i="0" dirty="0">
                <a:solidFill>
                  <a:srgbClr val="333333"/>
                </a:solidFill>
                <a:effectLst/>
                <a:latin typeface="微软雅黑" panose="020B0503020204020204" charset="-122"/>
                <a:ea typeface="微软雅黑" panose="020B0503020204020204" charset="-122"/>
              </a:rPr>
              <a:t>10.5%</a:t>
            </a:r>
            <a:r>
              <a:rPr lang="zh-CN" altLang="en-US" b="0" i="0" dirty="0">
                <a:solidFill>
                  <a:srgbClr val="333333"/>
                </a:solidFill>
                <a:effectLst/>
                <a:latin typeface="微软雅黑" panose="020B0503020204020204" charset="-122"/>
                <a:ea typeface="微软雅黑" panose="020B0503020204020204" charset="-122"/>
              </a:rPr>
              <a:t>、</a:t>
            </a:r>
            <a:r>
              <a:rPr lang="en-US" altLang="zh-CN" b="0" i="0" dirty="0">
                <a:solidFill>
                  <a:srgbClr val="333333"/>
                </a:solidFill>
                <a:effectLst/>
                <a:latin typeface="微软雅黑" panose="020B0503020204020204" charset="-122"/>
                <a:ea typeface="微软雅黑" panose="020B0503020204020204" charset="-122"/>
              </a:rPr>
              <a:t>9.63%</a:t>
            </a:r>
            <a:r>
              <a:rPr lang="zh-CN" altLang="en-US" b="0" i="0" dirty="0">
                <a:solidFill>
                  <a:srgbClr val="333333"/>
                </a:solidFill>
                <a:effectLst/>
                <a:latin typeface="微软雅黑" panose="020B0503020204020204" charset="-122"/>
                <a:ea typeface="微软雅黑" panose="020B0503020204020204" charset="-122"/>
              </a:rPr>
              <a:t>和</a:t>
            </a:r>
            <a:r>
              <a:rPr lang="en-US" altLang="zh-CN" b="0" i="0" dirty="0">
                <a:solidFill>
                  <a:srgbClr val="333333"/>
                </a:solidFill>
                <a:effectLst/>
                <a:latin typeface="微软雅黑" panose="020B0503020204020204" charset="-122"/>
                <a:ea typeface="微软雅黑" panose="020B0503020204020204" charset="-122"/>
              </a:rPr>
              <a:t>9.0%</a:t>
            </a:r>
            <a:r>
              <a:rPr lang="zh-CN" altLang="en-US" b="0" i="0" dirty="0">
                <a:solidFill>
                  <a:srgbClr val="333333"/>
                </a:solidFill>
                <a:effectLst/>
                <a:latin typeface="微软雅黑" panose="020B0503020204020204" charset="-122"/>
                <a:ea typeface="微软雅黑" panose="020B0503020204020204" charset="-122"/>
              </a:rPr>
              <a:t>。金牛座、白羊座最“乖”，分别以</a:t>
            </a:r>
            <a:r>
              <a:rPr lang="en-US" altLang="zh-CN" b="0" i="0" dirty="0">
                <a:solidFill>
                  <a:srgbClr val="333333"/>
                </a:solidFill>
                <a:effectLst/>
                <a:latin typeface="微软雅黑" panose="020B0503020204020204" charset="-122"/>
                <a:ea typeface="微软雅黑" panose="020B0503020204020204" charset="-122"/>
              </a:rPr>
              <a:t>673</a:t>
            </a:r>
            <a:r>
              <a:rPr lang="zh-CN" altLang="en-US" b="0" i="0" dirty="0">
                <a:solidFill>
                  <a:srgbClr val="333333"/>
                </a:solidFill>
                <a:effectLst/>
                <a:latin typeface="微软雅黑" panose="020B0503020204020204" charset="-122"/>
                <a:ea typeface="微软雅黑" panose="020B0503020204020204" charset="-122"/>
              </a:rPr>
              <a:t>、</a:t>
            </a:r>
            <a:r>
              <a:rPr lang="en-US" altLang="zh-CN" b="0" i="0" dirty="0">
                <a:solidFill>
                  <a:srgbClr val="333333"/>
                </a:solidFill>
                <a:effectLst/>
                <a:latin typeface="微软雅黑" panose="020B0503020204020204" charset="-122"/>
                <a:ea typeface="微软雅黑" panose="020B0503020204020204" charset="-122"/>
              </a:rPr>
              <a:t>661</a:t>
            </a:r>
            <a:r>
              <a:rPr lang="zh-CN" altLang="en-US" b="0" i="0" dirty="0">
                <a:solidFill>
                  <a:srgbClr val="333333"/>
                </a:solidFill>
                <a:effectLst/>
                <a:latin typeface="微软雅黑" panose="020B0503020204020204" charset="-122"/>
                <a:ea typeface="微软雅黑" panose="020B0503020204020204" charset="-122"/>
              </a:rPr>
              <a:t>排在最后两位。</a:t>
            </a:r>
            <a:endParaRPr lang="zh-CN" altLang="en-US" dirty="0">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2"/>
          <a:stretch>
            <a:fillRect/>
          </a:stretch>
        </p:blipFill>
        <p:spPr>
          <a:xfrm>
            <a:off x="6042253" y="1583707"/>
            <a:ext cx="5332922" cy="4932953"/>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1" name="文本框 110"/>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什么是因果关系</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a:t>
            </a:r>
            <a:r>
              <a:rPr lang="zh-CN" altLang="en-US" sz="2800" b="1" dirty="0">
                <a:solidFill>
                  <a:prstClr val="white"/>
                </a:solidFill>
                <a:latin typeface="Arial" panose="020B0604020202020204"/>
                <a:ea typeface="微软雅黑" panose="020B0503020204020204" charset="-122"/>
              </a:rPr>
              <a:t>相关性与因果性</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112" name="组合 111" hidden="1"/>
          <p:cNvGrpSpPr/>
          <p:nvPr/>
        </p:nvGrpSpPr>
        <p:grpSpPr>
          <a:xfrm>
            <a:off x="766764" y="1521102"/>
            <a:ext cx="10658474" cy="4407719"/>
            <a:chOff x="3032566" y="1361440"/>
            <a:chExt cx="8464109" cy="4967738"/>
          </a:xfrm>
        </p:grpSpPr>
        <p:cxnSp>
          <p:nvCxnSpPr>
            <p:cNvPr id="113" name="直接连接符 112"/>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pic>
        <p:nvPicPr>
          <p:cNvPr id="9" name="图片 8"/>
          <p:cNvPicPr>
            <a:picLocks noChangeAspect="1"/>
          </p:cNvPicPr>
          <p:nvPr/>
        </p:nvPicPr>
        <p:blipFill>
          <a:blip r:embed="rId2"/>
          <a:stretch>
            <a:fillRect/>
          </a:stretch>
        </p:blipFill>
        <p:spPr>
          <a:xfrm>
            <a:off x="1843272" y="1488521"/>
            <a:ext cx="8917494" cy="2845196"/>
          </a:xfrm>
          <a:prstGeom prst="rect">
            <a:avLst/>
          </a:prstGeom>
          <a:ln>
            <a:noFill/>
          </a:ln>
          <a:effectLst>
            <a:outerShdw blurRad="292100" dist="139700" dir="2700000" algn="tl" rotWithShape="0">
              <a:srgbClr val="333333">
                <a:alpha val="65000"/>
              </a:srgbClr>
            </a:outerShdw>
          </a:effectLst>
        </p:spPr>
      </p:pic>
      <p:sp>
        <p:nvSpPr>
          <p:cNvPr id="11" name="文本框 10"/>
          <p:cNvSpPr txBox="1"/>
          <p:nvPr/>
        </p:nvSpPr>
        <p:spPr>
          <a:xfrm>
            <a:off x="2526436" y="4761937"/>
            <a:ext cx="7376160" cy="369332"/>
          </a:xfrm>
          <a:prstGeom prst="rect">
            <a:avLst/>
          </a:prstGeom>
          <a:noFill/>
        </p:spPr>
        <p:txBody>
          <a:bodyPr wrap="square">
            <a:spAutoFit/>
          </a:bodyPr>
          <a:lstStyle/>
          <a:p>
            <a:pPr algn="l"/>
            <a:r>
              <a:rPr lang="zh-CN" altLang="en-US" b="1" i="0" dirty="0">
                <a:solidFill>
                  <a:srgbClr val="000000"/>
                </a:solidFill>
                <a:effectLst/>
                <a:latin typeface="PingFang SC"/>
              </a:rPr>
              <a:t>美国在科学、空间和技术上的开支 </a:t>
            </a:r>
            <a:r>
              <a:rPr lang="en-US" altLang="zh-CN" b="1" i="0" dirty="0">
                <a:solidFill>
                  <a:srgbClr val="000000"/>
                </a:solidFill>
                <a:effectLst/>
                <a:latin typeface="PingFang SC"/>
              </a:rPr>
              <a:t>&amp;&amp; </a:t>
            </a:r>
            <a:r>
              <a:rPr lang="zh-CN" altLang="en-US" b="1" i="0" dirty="0">
                <a:solidFill>
                  <a:srgbClr val="000000"/>
                </a:solidFill>
                <a:effectLst/>
                <a:latin typeface="PingFang SC"/>
              </a:rPr>
              <a:t>绞死、勒死和窒息的后果关联性</a:t>
            </a:r>
            <a:endParaRPr lang="zh-CN" altLang="en-US" dirty="0"/>
          </a:p>
        </p:txBody>
      </p:sp>
      <p:sp>
        <p:nvSpPr>
          <p:cNvPr id="12" name="文本框 11"/>
          <p:cNvSpPr txBox="1"/>
          <p:nvPr/>
        </p:nvSpPr>
        <p:spPr>
          <a:xfrm>
            <a:off x="1224069" y="5559489"/>
            <a:ext cx="3252442" cy="646331"/>
          </a:xfrm>
          <a:prstGeom prst="rect">
            <a:avLst/>
          </a:prstGeom>
          <a:noFill/>
        </p:spPr>
        <p:txBody>
          <a:bodyPr wrap="square">
            <a:spAutoFit/>
          </a:bodyPr>
          <a:lstStyle/>
          <a:p>
            <a:pPr algn="l"/>
            <a:r>
              <a:rPr lang="zh-CN" altLang="en-US" sz="3600" b="1" i="0" dirty="0">
                <a:solidFill>
                  <a:srgbClr val="C00000"/>
                </a:solidFill>
                <a:effectLst/>
                <a:latin typeface="PingFang SC"/>
              </a:rPr>
              <a:t>相关性≠因果性</a:t>
            </a:r>
            <a:endParaRPr lang="zh-CN" altLang="en-US" sz="3600" dirty="0">
              <a:solidFill>
                <a:srgbClr val="C00000"/>
              </a:solidFill>
            </a:endParaRPr>
          </a:p>
        </p:txBody>
      </p:sp>
      <p:sp>
        <p:nvSpPr>
          <p:cNvPr id="13" name="文本框 12"/>
          <p:cNvSpPr txBox="1"/>
          <p:nvPr/>
        </p:nvSpPr>
        <p:spPr>
          <a:xfrm>
            <a:off x="5563357" y="5457849"/>
            <a:ext cx="6405993" cy="830997"/>
          </a:xfrm>
          <a:prstGeom prst="rect">
            <a:avLst/>
          </a:prstGeom>
          <a:noFill/>
        </p:spPr>
        <p:txBody>
          <a:bodyPr wrap="square">
            <a:spAutoFit/>
          </a:bodyPr>
          <a:lstStyle/>
          <a:p>
            <a:pPr indent="457200" algn="l"/>
            <a:r>
              <a:rPr lang="zh-CN" altLang="en-US" sz="2400" dirty="0">
                <a:solidFill>
                  <a:srgbClr val="C00000"/>
                </a:solidFill>
                <a:latin typeface="微软雅黑" panose="020B0503020204020204" charset="-122"/>
                <a:ea typeface="微软雅黑" panose="020B0503020204020204" charset="-122"/>
              </a:rPr>
              <a:t>如果</a:t>
            </a:r>
            <a:r>
              <a:rPr lang="en-US" altLang="zh-CN" sz="2400" dirty="0">
                <a:solidFill>
                  <a:srgbClr val="C00000"/>
                </a:solidFill>
                <a:latin typeface="微软雅黑" panose="020B0503020204020204" charset="-122"/>
                <a:ea typeface="微软雅黑" panose="020B0503020204020204" charset="-122"/>
              </a:rPr>
              <a:t>X</a:t>
            </a:r>
            <a:r>
              <a:rPr lang="zh-CN" altLang="en-US" sz="2400" dirty="0">
                <a:solidFill>
                  <a:srgbClr val="C00000"/>
                </a:solidFill>
                <a:latin typeface="微软雅黑" panose="020B0503020204020204" charset="-122"/>
                <a:ea typeface="微软雅黑" panose="020B0503020204020204" charset="-122"/>
              </a:rPr>
              <a:t>的取值变化，而</a:t>
            </a:r>
            <a:r>
              <a:rPr lang="en-US" altLang="zh-CN" sz="2400" dirty="0">
                <a:solidFill>
                  <a:srgbClr val="C00000"/>
                </a:solidFill>
                <a:latin typeface="微软雅黑" panose="020B0503020204020204" charset="-122"/>
                <a:ea typeface="微软雅黑" panose="020B0503020204020204" charset="-122"/>
              </a:rPr>
              <a:t>Y</a:t>
            </a:r>
            <a:r>
              <a:rPr lang="zh-CN" altLang="en-US" sz="2400" dirty="0">
                <a:solidFill>
                  <a:srgbClr val="C00000"/>
                </a:solidFill>
                <a:latin typeface="微软雅黑" panose="020B0503020204020204" charset="-122"/>
                <a:ea typeface="微软雅黑" panose="020B0503020204020204" charset="-122"/>
              </a:rPr>
              <a:t>变量在任何情况下都</a:t>
            </a:r>
            <a:r>
              <a:rPr lang="zh-CN" altLang="en-US" sz="2400" b="1" dirty="0">
                <a:solidFill>
                  <a:srgbClr val="C00000"/>
                </a:solidFill>
                <a:latin typeface="微软雅黑" panose="020B0503020204020204" charset="-122"/>
                <a:ea typeface="微软雅黑" panose="020B0503020204020204" charset="-122"/>
              </a:rPr>
              <a:t>依赖</a:t>
            </a:r>
            <a:r>
              <a:rPr lang="zh-CN" altLang="en-US" sz="2400" dirty="0">
                <a:solidFill>
                  <a:srgbClr val="C00000"/>
                </a:solidFill>
                <a:latin typeface="微软雅黑" panose="020B0503020204020204" charset="-122"/>
                <a:ea typeface="微软雅黑" panose="020B0503020204020204" charset="-122"/>
              </a:rPr>
              <a:t>于</a:t>
            </a:r>
            <a:r>
              <a:rPr lang="en-US" altLang="zh-CN" sz="2400" dirty="0">
                <a:solidFill>
                  <a:srgbClr val="C00000"/>
                </a:solidFill>
                <a:latin typeface="微软雅黑" panose="020B0503020204020204" charset="-122"/>
                <a:ea typeface="微软雅黑" panose="020B0503020204020204" charset="-122"/>
              </a:rPr>
              <a:t>X</a:t>
            </a:r>
            <a:r>
              <a:rPr lang="zh-CN" altLang="en-US" sz="2400" dirty="0">
                <a:solidFill>
                  <a:srgbClr val="C00000"/>
                </a:solidFill>
                <a:latin typeface="微软雅黑" panose="020B0503020204020204" charset="-122"/>
                <a:ea typeface="微软雅黑" panose="020B0503020204020204" charset="-122"/>
              </a:rPr>
              <a:t>的变化而变化，那么</a:t>
            </a:r>
            <a:r>
              <a:rPr lang="en-US" altLang="zh-CN" sz="2400" dirty="0">
                <a:solidFill>
                  <a:srgbClr val="C00000"/>
                </a:solidFill>
                <a:latin typeface="微软雅黑" panose="020B0503020204020204" charset="-122"/>
                <a:ea typeface="微软雅黑" panose="020B0503020204020204" charset="-122"/>
              </a:rPr>
              <a:t>X</a:t>
            </a:r>
            <a:r>
              <a:rPr lang="zh-CN" altLang="en-US" sz="2400" dirty="0">
                <a:solidFill>
                  <a:srgbClr val="C00000"/>
                </a:solidFill>
                <a:latin typeface="微软雅黑" panose="020B0503020204020204" charset="-122"/>
                <a:ea typeface="微软雅黑" panose="020B0503020204020204" charset="-122"/>
              </a:rPr>
              <a:t>导致</a:t>
            </a:r>
            <a:r>
              <a:rPr lang="en-US" altLang="zh-CN" sz="2400" dirty="0">
                <a:solidFill>
                  <a:srgbClr val="C00000"/>
                </a:solidFill>
                <a:latin typeface="微软雅黑" panose="020B0503020204020204" charset="-122"/>
                <a:ea typeface="微软雅黑" panose="020B0503020204020204" charset="-122"/>
              </a:rPr>
              <a:t>Y</a:t>
            </a:r>
            <a:r>
              <a:rPr lang="zh-CN" altLang="en-US" sz="2400" dirty="0">
                <a:solidFill>
                  <a:srgbClr val="C00000"/>
                </a:solidFill>
                <a:latin typeface="微软雅黑" panose="020B0503020204020204" charset="-122"/>
                <a:ea typeface="微软雅黑" panose="020B0503020204020204" charset="-122"/>
              </a:rPr>
              <a:t>的原因。</a:t>
            </a:r>
            <a:endParaRPr lang="zh-CN" altLang="en-US" sz="2400" dirty="0">
              <a:solidFill>
                <a:srgbClr val="C00000"/>
              </a:solidFill>
              <a:latin typeface="微软雅黑" panose="020B0503020204020204" charset="-122"/>
              <a:ea typeface="微软雅黑" panose="020B0503020204020204" charset="-122"/>
            </a:endParaRPr>
          </a:p>
        </p:txBody>
      </p:sp>
      <p:sp>
        <p:nvSpPr>
          <p:cNvPr id="14" name="箭头: 下 13"/>
          <p:cNvSpPr/>
          <p:nvPr/>
        </p:nvSpPr>
        <p:spPr>
          <a:xfrm rot="16200000">
            <a:off x="4691604" y="5461991"/>
            <a:ext cx="656660" cy="8309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048953" y="3244334"/>
            <a:ext cx="6097904" cy="369332"/>
          </a:xfrm>
          <a:prstGeom prst="rect">
            <a:avLst/>
          </a:prstGeom>
          <a:noFill/>
        </p:spPr>
        <p:txBody>
          <a:bodyPr wrap="square">
            <a:spAutoFit/>
          </a:bodyPr>
          <a:lstStyle/>
          <a:p>
            <a:pPr algn="l"/>
            <a:r>
              <a:rPr lang="en-US" altLang="zh-CN" b="1" i="0" dirty="0">
                <a:solidFill>
                  <a:srgbClr val="121212"/>
                </a:solidFill>
                <a:effectLst/>
                <a:latin typeface="-apple-system"/>
              </a:rPr>
              <a:t>Causal inference in statistic - A prime</a:t>
            </a:r>
            <a:endParaRPr lang="en-US" altLang="zh-CN" b="1" i="0" dirty="0">
              <a:solidFill>
                <a:srgbClr val="121212"/>
              </a:solidFill>
              <a:effectLst/>
              <a:latin typeface="-apple-system"/>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 fill="hold"/>
                                        <p:tgtEl>
                                          <p:spTgt spid="14"/>
                                        </p:tgtEl>
                                        <p:attrNameLst>
                                          <p:attrName>ppt_x</p:attrName>
                                        </p:attrNameLst>
                                      </p:cBhvr>
                                      <p:tavLst>
                                        <p:tav tm="0">
                                          <p:val>
                                            <p:strVal val="#ppt_x"/>
                                          </p:val>
                                        </p:tav>
                                        <p:tav tm="100000">
                                          <p:val>
                                            <p:strVal val="#ppt_x"/>
                                          </p:val>
                                        </p:tav>
                                      </p:tavLst>
                                    </p:anim>
                                    <p:anim calcmode="lin" valueType="num">
                                      <p:cBhvr additive="base">
                                        <p:cTn id="8" dur="1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 fill="hold"/>
                                        <p:tgtEl>
                                          <p:spTgt spid="13"/>
                                        </p:tgtEl>
                                        <p:attrNameLst>
                                          <p:attrName>ppt_x</p:attrName>
                                        </p:attrNameLst>
                                      </p:cBhvr>
                                      <p:tavLst>
                                        <p:tav tm="0">
                                          <p:val>
                                            <p:strVal val="#ppt_x"/>
                                          </p:val>
                                        </p:tav>
                                        <p:tav tm="100000">
                                          <p:val>
                                            <p:strVal val="#ppt_x"/>
                                          </p:val>
                                        </p:tav>
                                      </p:tavLst>
                                    </p:anim>
                                    <p:anim calcmode="lin" valueType="num">
                                      <p:cBhvr additive="base">
                                        <p:cTn id="12" dur="1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1" name="文本框 110"/>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什么是因果关系</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a:t>
            </a: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因果图模型</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112" name="组合 111" hidden="1"/>
          <p:cNvGrpSpPr/>
          <p:nvPr/>
        </p:nvGrpSpPr>
        <p:grpSpPr>
          <a:xfrm>
            <a:off x="766764" y="1521102"/>
            <a:ext cx="10658474" cy="4407719"/>
            <a:chOff x="3032566" y="1361440"/>
            <a:chExt cx="8464109" cy="4967738"/>
          </a:xfrm>
        </p:grpSpPr>
        <p:cxnSp>
          <p:nvCxnSpPr>
            <p:cNvPr id="113" name="直接连接符 112"/>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sp>
        <p:nvSpPr>
          <p:cNvPr id="5" name="文本框 4"/>
          <p:cNvSpPr txBox="1"/>
          <p:nvPr/>
        </p:nvSpPr>
        <p:spPr>
          <a:xfrm>
            <a:off x="691845" y="1527219"/>
            <a:ext cx="6343491" cy="581057"/>
          </a:xfrm>
          <a:prstGeom prst="rect">
            <a:avLst/>
          </a:prstGeom>
          <a:noFill/>
        </p:spPr>
        <p:txBody>
          <a:bodyPr wrap="square">
            <a:spAutoFit/>
          </a:bodyPr>
          <a:lstStyle/>
          <a:p>
            <a:pPr>
              <a:lnSpc>
                <a:spcPct val="150000"/>
              </a:lnSpc>
            </a:pPr>
            <a:r>
              <a:rPr lang="zh-CN" altLang="en-US" sz="2400" b="1" dirty="0">
                <a:solidFill>
                  <a:srgbClr val="121212"/>
                </a:solidFill>
                <a:latin typeface="微软雅黑" panose="020B0503020204020204" charset="-122"/>
                <a:ea typeface="微软雅黑" panose="020B0503020204020204" charset="-122"/>
              </a:rPr>
              <a:t>图论（</a:t>
            </a:r>
            <a:r>
              <a:rPr lang="en-US" altLang="zh-CN" sz="2400" b="1" dirty="0">
                <a:solidFill>
                  <a:srgbClr val="121212"/>
                </a:solidFill>
                <a:latin typeface="微软雅黑" panose="020B0503020204020204" charset="-122"/>
                <a:ea typeface="微软雅黑" panose="020B0503020204020204" charset="-122"/>
              </a:rPr>
              <a:t>graph theory</a:t>
            </a:r>
            <a:r>
              <a:rPr lang="zh-CN" altLang="en-US" sz="2400" b="1" dirty="0">
                <a:solidFill>
                  <a:srgbClr val="121212"/>
                </a:solidFill>
                <a:latin typeface="微软雅黑" panose="020B0503020204020204" charset="-122"/>
                <a:ea typeface="微软雅黑" panose="020B0503020204020204" charset="-122"/>
              </a:rPr>
              <a:t>）</a:t>
            </a:r>
            <a:endParaRPr lang="en-US" altLang="zh-CN" sz="2000" i="0" dirty="0">
              <a:solidFill>
                <a:srgbClr val="121212"/>
              </a:solidFill>
              <a:effectLst/>
              <a:latin typeface="微软雅黑" panose="020B0503020204020204" charset="-122"/>
              <a:ea typeface="微软雅黑" panose="020B0503020204020204" charset="-122"/>
            </a:endParaRPr>
          </a:p>
        </p:txBody>
      </p:sp>
      <p:cxnSp>
        <p:nvCxnSpPr>
          <p:cNvPr id="7" name="直接连接符 6"/>
          <p:cNvCxnSpPr/>
          <p:nvPr/>
        </p:nvCxnSpPr>
        <p:spPr>
          <a:xfrm>
            <a:off x="689725" y="2197212"/>
            <a:ext cx="1092861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999478" y="1792026"/>
            <a:ext cx="6857210" cy="400110"/>
          </a:xfrm>
          <a:prstGeom prst="rect">
            <a:avLst/>
          </a:prstGeom>
          <a:noFill/>
        </p:spPr>
        <p:txBody>
          <a:bodyPr wrap="square">
            <a:spAutoFit/>
          </a:bodyPr>
          <a:lstStyle/>
          <a:p>
            <a:pPr indent="457200"/>
            <a:r>
              <a:rPr lang="zh-CN" altLang="en-US" sz="2000" dirty="0">
                <a:latin typeface="微软雅黑" panose="020B0503020204020204" charset="-122"/>
                <a:ea typeface="微软雅黑" panose="020B0503020204020204" charset="-122"/>
              </a:rPr>
              <a:t>直观描述世界中相关变量之间关系的一种方式</a:t>
            </a:r>
            <a:endParaRPr lang="en-US" altLang="zh-CN" sz="2000" dirty="0">
              <a:latin typeface="微软雅黑" panose="020B0503020204020204" charset="-122"/>
              <a:ea typeface="微软雅黑" panose="020B0503020204020204" charset="-122"/>
            </a:endParaRPr>
          </a:p>
        </p:txBody>
      </p:sp>
      <p:sp>
        <p:nvSpPr>
          <p:cNvPr id="62" name="文本框 61"/>
          <p:cNvSpPr txBox="1"/>
          <p:nvPr/>
        </p:nvSpPr>
        <p:spPr>
          <a:xfrm>
            <a:off x="4050529" y="2376691"/>
            <a:ext cx="4654281" cy="1135054"/>
          </a:xfrm>
          <a:prstGeom prst="rect">
            <a:avLst/>
          </a:prstGeom>
          <a:noFill/>
        </p:spPr>
        <p:txBody>
          <a:bodyPr wrap="square">
            <a:spAutoFit/>
          </a:bodyPr>
          <a:lstStyle/>
          <a:p>
            <a:pPr>
              <a:lnSpc>
                <a:spcPct val="150000"/>
              </a:lnSpc>
            </a:pPr>
            <a:r>
              <a:rPr lang="en-US" altLang="zh-CN" sz="2400" dirty="0">
                <a:latin typeface="微软雅黑" panose="020B0503020204020204" charset="-122"/>
                <a:ea typeface="微软雅黑" panose="020B0503020204020204" charset="-122"/>
              </a:rPr>
              <a:t>{ A</a:t>
            </a: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B</a:t>
            </a:r>
            <a:r>
              <a:rPr lang="zh-CN" altLang="en-US" sz="2400" dirty="0">
                <a:latin typeface="微软雅黑" panose="020B0503020204020204" charset="-122"/>
                <a:ea typeface="微软雅黑" panose="020B0503020204020204" charset="-122"/>
              </a:rPr>
              <a:t> </a:t>
            </a:r>
            <a:r>
              <a:rPr lang="en-US" altLang="zh-CN" sz="2400" dirty="0">
                <a:latin typeface="微软雅黑" panose="020B0503020204020204" charset="-122"/>
                <a:ea typeface="微软雅黑" panose="020B0503020204020204" charset="-122"/>
              </a:rPr>
              <a:t>} </a:t>
            </a:r>
            <a:r>
              <a:rPr lang="zh-CN" altLang="en-US" sz="2400" dirty="0">
                <a:latin typeface="微软雅黑" panose="020B0503020204020204" charset="-122"/>
                <a:ea typeface="微软雅黑" panose="020B0503020204020204" charset="-122"/>
              </a:rPr>
              <a:t>  为边</a:t>
            </a:r>
            <a:r>
              <a:rPr lang="en-US" altLang="zh-CN" sz="2400" dirty="0">
                <a:latin typeface="微软雅黑" panose="020B0503020204020204" charset="-122"/>
                <a:ea typeface="微软雅黑" panose="020B0503020204020204" charset="-122"/>
              </a:rPr>
              <a:t>(edges)</a:t>
            </a:r>
            <a:endParaRPr lang="en-US" altLang="zh-CN" sz="2400" dirty="0">
              <a:latin typeface="微软雅黑" panose="020B0503020204020204" charset="-122"/>
              <a:ea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rPr>
              <a:t>{X</a:t>
            </a: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Y</a:t>
            </a:r>
            <a:r>
              <a:rPr lang="zh-CN" altLang="en-US" sz="2400" dirty="0">
                <a:latin typeface="微软雅黑" panose="020B0503020204020204" charset="-122"/>
                <a:ea typeface="微软雅黑" panose="020B0503020204020204" charset="-122"/>
              </a:rPr>
              <a:t>，</a:t>
            </a:r>
            <a:r>
              <a:rPr lang="en-US" altLang="zh-CN" sz="2400" dirty="0">
                <a:latin typeface="微软雅黑" panose="020B0503020204020204" charset="-122"/>
                <a:ea typeface="微软雅黑" panose="020B0503020204020204" charset="-122"/>
              </a:rPr>
              <a:t>Z}   </a:t>
            </a:r>
            <a:r>
              <a:rPr lang="zh-CN" altLang="en-US" sz="2400" dirty="0">
                <a:latin typeface="微软雅黑" panose="020B0503020204020204" charset="-122"/>
                <a:ea typeface="微软雅黑" panose="020B0503020204020204" charset="-122"/>
              </a:rPr>
              <a:t>为节点（</a:t>
            </a:r>
            <a:r>
              <a:rPr lang="en-US" altLang="zh-CN" sz="2400" dirty="0">
                <a:latin typeface="微软雅黑" panose="020B0503020204020204" charset="-122"/>
                <a:ea typeface="微软雅黑" panose="020B0503020204020204" charset="-122"/>
              </a:rPr>
              <a:t>nodes</a:t>
            </a:r>
            <a:r>
              <a:rPr lang="zh-CN" altLang="en-US" sz="2400" dirty="0">
                <a:latin typeface="微软雅黑" panose="020B0503020204020204" charset="-122"/>
                <a:ea typeface="微软雅黑" panose="020B0503020204020204" charset="-122"/>
              </a:rPr>
              <a:t>）</a:t>
            </a:r>
            <a:endParaRPr lang="en-US" altLang="zh-CN" sz="2400" dirty="0">
              <a:latin typeface="微软雅黑" panose="020B0503020204020204" charset="-122"/>
              <a:ea typeface="微软雅黑" panose="020B0503020204020204" charset="-122"/>
            </a:endParaRPr>
          </a:p>
        </p:txBody>
      </p:sp>
      <p:grpSp>
        <p:nvGrpSpPr>
          <p:cNvPr id="73" name="组合 72"/>
          <p:cNvGrpSpPr/>
          <p:nvPr/>
        </p:nvGrpSpPr>
        <p:grpSpPr>
          <a:xfrm>
            <a:off x="1039217" y="2619154"/>
            <a:ext cx="2653581" cy="1536264"/>
            <a:chOff x="1039217" y="2619154"/>
            <a:chExt cx="2653581" cy="1536264"/>
          </a:xfrm>
        </p:grpSpPr>
        <p:sp>
          <p:nvSpPr>
            <p:cNvPr id="6" name="椭圆 5"/>
            <p:cNvSpPr/>
            <p:nvPr/>
          </p:nvSpPr>
          <p:spPr>
            <a:xfrm>
              <a:off x="1126326" y="3120328"/>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250673" y="3120328"/>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40288" y="3120328"/>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p:cNvCxnSpPr>
              <a:stCxn id="6" idx="6"/>
              <a:endCxn id="8" idx="2"/>
            </p:cNvCxnSpPr>
            <p:nvPr/>
          </p:nvCxnSpPr>
          <p:spPr>
            <a:xfrm>
              <a:off x="1359592" y="3236855"/>
              <a:ext cx="891081" cy="0"/>
            </a:xfrm>
            <a:prstGeom prst="straightConnector1">
              <a:avLst/>
            </a:prstGeom>
            <a:ln w="38100">
              <a:solidFill>
                <a:srgbClr val="C00000"/>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9" name="直接箭头连接符 18"/>
            <p:cNvCxnSpPr/>
            <p:nvPr/>
          </p:nvCxnSpPr>
          <p:spPr>
            <a:xfrm>
              <a:off x="2483939" y="3236855"/>
              <a:ext cx="891081" cy="0"/>
            </a:xfrm>
            <a:prstGeom prst="straightConnector1">
              <a:avLst/>
            </a:prstGeom>
            <a:ln w="38100">
              <a:solidFill>
                <a:srgbClr val="C00000"/>
              </a:solidFill>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20" name="文本框 19"/>
            <p:cNvSpPr txBox="1"/>
            <p:nvPr/>
          </p:nvSpPr>
          <p:spPr>
            <a:xfrm>
              <a:off x="1039217" y="2622504"/>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2178525" y="2622503"/>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3302948" y="2619154"/>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27" name="文本框 26"/>
            <p:cNvSpPr txBox="1"/>
            <p:nvPr/>
          </p:nvSpPr>
          <p:spPr>
            <a:xfrm>
              <a:off x="1610585" y="3353381"/>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A</a:t>
              </a:r>
              <a:endParaRPr lang="zh-CN" altLang="en-US" sz="2400" b="1" dirty="0">
                <a:latin typeface="Times New Roman" panose="02020603050405020304" pitchFamily="18" charset="0"/>
                <a:cs typeface="Times New Roman" panose="02020603050405020304" pitchFamily="18" charset="0"/>
              </a:endParaRPr>
            </a:p>
          </p:txBody>
        </p:sp>
        <p:sp>
          <p:nvSpPr>
            <p:cNvPr id="28" name="文本框 27"/>
            <p:cNvSpPr txBox="1"/>
            <p:nvPr/>
          </p:nvSpPr>
          <p:spPr>
            <a:xfrm>
              <a:off x="2740506" y="3353380"/>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B</a:t>
              </a:r>
              <a:endParaRPr lang="zh-CN" altLang="en-US" sz="2400" b="1" dirty="0">
                <a:latin typeface="Times New Roman" panose="02020603050405020304" pitchFamily="18" charset="0"/>
                <a:cs typeface="Times New Roman" panose="02020603050405020304" pitchFamily="18" charset="0"/>
              </a:endParaRPr>
            </a:p>
          </p:txBody>
        </p:sp>
        <p:sp>
          <p:nvSpPr>
            <p:cNvPr id="70" name="文本框 69"/>
            <p:cNvSpPr txBox="1"/>
            <p:nvPr/>
          </p:nvSpPr>
          <p:spPr>
            <a:xfrm>
              <a:off x="1803883" y="3786086"/>
              <a:ext cx="1191562" cy="369332"/>
            </a:xfrm>
            <a:prstGeom prst="rect">
              <a:avLst/>
            </a:prstGeom>
            <a:noFill/>
          </p:spPr>
          <p:txBody>
            <a:bodyPr wrap="square">
              <a:spAutoFit/>
            </a:bodyPr>
            <a:lstStyle/>
            <a:p>
              <a:pPr algn="ctr"/>
              <a:r>
                <a:rPr lang="zh-CN" altLang="en-US" b="1" dirty="0">
                  <a:solidFill>
                    <a:srgbClr val="121212"/>
                  </a:solidFill>
                  <a:latin typeface="微软雅黑" panose="020B0503020204020204" charset="-122"/>
                  <a:ea typeface="微软雅黑" panose="020B0503020204020204" charset="-122"/>
                </a:rPr>
                <a:t>无向图</a:t>
              </a:r>
              <a:endParaRPr lang="zh-CN" altLang="en-US" b="1" dirty="0"/>
            </a:p>
          </p:txBody>
        </p:sp>
      </p:grpSp>
      <p:grpSp>
        <p:nvGrpSpPr>
          <p:cNvPr id="72" name="组合 71"/>
          <p:cNvGrpSpPr/>
          <p:nvPr/>
        </p:nvGrpSpPr>
        <p:grpSpPr>
          <a:xfrm>
            <a:off x="8080218" y="3942535"/>
            <a:ext cx="3585160" cy="2673584"/>
            <a:chOff x="7646980" y="3465176"/>
            <a:chExt cx="3866549" cy="3106221"/>
          </a:xfrm>
        </p:grpSpPr>
        <p:sp>
          <p:nvSpPr>
            <p:cNvPr id="29" name="椭圆 28"/>
            <p:cNvSpPr/>
            <p:nvPr/>
          </p:nvSpPr>
          <p:spPr>
            <a:xfrm>
              <a:off x="8099251" y="4969487"/>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9393543" y="385422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9412230" y="4969484"/>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0909282" y="4969485"/>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0169869" y="5880899"/>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p:cNvCxnSpPr>
              <a:stCxn id="30" idx="2"/>
              <a:endCxn id="29" idx="7"/>
            </p:cNvCxnSpPr>
            <p:nvPr/>
          </p:nvCxnSpPr>
          <p:spPr>
            <a:xfrm flipH="1">
              <a:off x="8298356" y="3970753"/>
              <a:ext cx="1095187" cy="1032864"/>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8" name="直接箭头连接符 37"/>
            <p:cNvCxnSpPr>
              <a:stCxn id="31" idx="0"/>
              <a:endCxn id="30" idx="4"/>
            </p:cNvCxnSpPr>
            <p:nvPr/>
          </p:nvCxnSpPr>
          <p:spPr>
            <a:xfrm flipH="1" flipV="1">
              <a:off x="9510176" y="4087279"/>
              <a:ext cx="18687" cy="882205"/>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2" name="直接箭头连接符 41"/>
            <p:cNvCxnSpPr>
              <a:stCxn id="31" idx="2"/>
              <a:endCxn id="29" idx="6"/>
            </p:cNvCxnSpPr>
            <p:nvPr/>
          </p:nvCxnSpPr>
          <p:spPr>
            <a:xfrm flipH="1">
              <a:off x="8332517" y="5086011"/>
              <a:ext cx="1079713" cy="3"/>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9" name="直接箭头连接符 48"/>
            <p:cNvCxnSpPr>
              <a:stCxn id="32" idx="2"/>
            </p:cNvCxnSpPr>
            <p:nvPr/>
          </p:nvCxnSpPr>
          <p:spPr>
            <a:xfrm flipH="1" flipV="1">
              <a:off x="9615396" y="5075261"/>
              <a:ext cx="1293886" cy="10751"/>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1" name="直接箭头连接符 50"/>
            <p:cNvCxnSpPr>
              <a:stCxn id="33" idx="1"/>
              <a:endCxn id="31" idx="4"/>
            </p:cNvCxnSpPr>
            <p:nvPr/>
          </p:nvCxnSpPr>
          <p:spPr>
            <a:xfrm flipH="1" flipV="1">
              <a:off x="9528863" y="5202537"/>
              <a:ext cx="675167" cy="712492"/>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5" name="直接箭头连接符 54"/>
            <p:cNvCxnSpPr>
              <a:stCxn id="33" idx="7"/>
              <a:endCxn id="32" idx="3"/>
            </p:cNvCxnSpPr>
            <p:nvPr/>
          </p:nvCxnSpPr>
          <p:spPr>
            <a:xfrm flipV="1">
              <a:off x="10368974" y="5168408"/>
              <a:ext cx="574469" cy="746621"/>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8" name="直接箭头连接符 57"/>
            <p:cNvCxnSpPr>
              <a:stCxn id="32" idx="1"/>
              <a:endCxn id="30" idx="5"/>
            </p:cNvCxnSpPr>
            <p:nvPr/>
          </p:nvCxnSpPr>
          <p:spPr>
            <a:xfrm flipH="1" flipV="1">
              <a:off x="9592648" y="4053149"/>
              <a:ext cx="1350795" cy="950466"/>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sp>
          <p:nvSpPr>
            <p:cNvPr id="63" name="文本框 62"/>
            <p:cNvSpPr txBox="1"/>
            <p:nvPr/>
          </p:nvSpPr>
          <p:spPr>
            <a:xfrm>
              <a:off x="7646980" y="4844428"/>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65" name="文本框 64"/>
            <p:cNvSpPr txBox="1"/>
            <p:nvPr/>
          </p:nvSpPr>
          <p:spPr>
            <a:xfrm>
              <a:off x="9177100" y="5145650"/>
              <a:ext cx="365339" cy="478853"/>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66" name="文本框 65"/>
            <p:cNvSpPr txBox="1"/>
            <p:nvPr/>
          </p:nvSpPr>
          <p:spPr>
            <a:xfrm>
              <a:off x="9302014" y="3465176"/>
              <a:ext cx="492443"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W</a:t>
              </a:r>
              <a:endParaRPr lang="zh-CN" altLang="en-US" sz="2400" b="1" dirty="0">
                <a:latin typeface="Times New Roman" panose="02020603050405020304" pitchFamily="18" charset="0"/>
                <a:cs typeface="Times New Roman" panose="02020603050405020304" pitchFamily="18" charset="0"/>
              </a:endParaRPr>
            </a:p>
          </p:txBody>
        </p:sp>
        <p:sp>
          <p:nvSpPr>
            <p:cNvPr id="67" name="文本框 66"/>
            <p:cNvSpPr txBox="1"/>
            <p:nvPr/>
          </p:nvSpPr>
          <p:spPr>
            <a:xfrm>
              <a:off x="11123679" y="4844427"/>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68" name="文本框 67"/>
            <p:cNvSpPr txBox="1"/>
            <p:nvPr/>
          </p:nvSpPr>
          <p:spPr>
            <a:xfrm>
              <a:off x="10091577" y="6109732"/>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T</a:t>
              </a:r>
              <a:endParaRPr lang="zh-CN" altLang="en-US" sz="2400" b="1" dirty="0">
                <a:latin typeface="Times New Roman" panose="02020603050405020304" pitchFamily="18" charset="0"/>
                <a:cs typeface="Times New Roman" panose="02020603050405020304" pitchFamily="18" charset="0"/>
              </a:endParaRPr>
            </a:p>
          </p:txBody>
        </p:sp>
        <p:sp>
          <p:nvSpPr>
            <p:cNvPr id="71" name="文本框 70"/>
            <p:cNvSpPr txBox="1"/>
            <p:nvPr/>
          </p:nvSpPr>
          <p:spPr>
            <a:xfrm>
              <a:off x="7962898" y="5721890"/>
              <a:ext cx="1803345" cy="429097"/>
            </a:xfrm>
            <a:prstGeom prst="rect">
              <a:avLst/>
            </a:prstGeom>
            <a:noFill/>
          </p:spPr>
          <p:txBody>
            <a:bodyPr wrap="square">
              <a:spAutoFit/>
            </a:bodyPr>
            <a:lstStyle/>
            <a:p>
              <a:pPr algn="ctr"/>
              <a:r>
                <a:rPr lang="zh-CN" altLang="en-US" b="1" dirty="0">
                  <a:solidFill>
                    <a:srgbClr val="121212"/>
                  </a:solidFill>
                  <a:latin typeface="微软雅黑" panose="020B0503020204020204" charset="-122"/>
                  <a:ea typeface="微软雅黑" panose="020B0503020204020204" charset="-122"/>
                </a:rPr>
                <a:t>有向图</a:t>
              </a:r>
              <a:endParaRPr lang="zh-CN" altLang="en-US" b="1" dirty="0"/>
            </a:p>
          </p:txBody>
        </p:sp>
      </p:grpSp>
      <p:grpSp>
        <p:nvGrpSpPr>
          <p:cNvPr id="84" name="组合 83"/>
          <p:cNvGrpSpPr/>
          <p:nvPr/>
        </p:nvGrpSpPr>
        <p:grpSpPr>
          <a:xfrm>
            <a:off x="8154461" y="2464204"/>
            <a:ext cx="1845942" cy="1490604"/>
            <a:chOff x="8154461" y="2464204"/>
            <a:chExt cx="1845942" cy="1490604"/>
          </a:xfrm>
        </p:grpSpPr>
        <p:sp>
          <p:nvSpPr>
            <p:cNvPr id="74" name="左大括号 73"/>
            <p:cNvSpPr/>
            <p:nvPr/>
          </p:nvSpPr>
          <p:spPr>
            <a:xfrm>
              <a:off x="8154461" y="2619154"/>
              <a:ext cx="475190" cy="1329643"/>
            </a:xfrm>
            <a:prstGeom prst="leftBrace">
              <a:avLst>
                <a:gd name="adj1" fmla="val 32496"/>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5" name="文本框 74"/>
            <p:cNvSpPr txBox="1"/>
            <p:nvPr/>
          </p:nvSpPr>
          <p:spPr>
            <a:xfrm>
              <a:off x="8537213" y="2464204"/>
              <a:ext cx="1191562" cy="369332"/>
            </a:xfrm>
            <a:prstGeom prst="rect">
              <a:avLst/>
            </a:prstGeom>
            <a:noFill/>
          </p:spPr>
          <p:txBody>
            <a:bodyPr wrap="square">
              <a:spAutoFit/>
            </a:bodyPr>
            <a:lstStyle/>
            <a:p>
              <a:pPr algn="ctr"/>
              <a:r>
                <a:rPr lang="en-US" altLang="zh-CN" b="1" dirty="0"/>
                <a:t>ancestor</a:t>
              </a:r>
              <a:endParaRPr lang="zh-CN" altLang="en-US" b="1" dirty="0"/>
            </a:p>
          </p:txBody>
        </p:sp>
        <p:sp>
          <p:nvSpPr>
            <p:cNvPr id="76" name="文本框 75"/>
            <p:cNvSpPr txBox="1"/>
            <p:nvPr/>
          </p:nvSpPr>
          <p:spPr>
            <a:xfrm>
              <a:off x="8529968" y="2811972"/>
              <a:ext cx="1470435" cy="369332"/>
            </a:xfrm>
            <a:prstGeom prst="rect">
              <a:avLst/>
            </a:prstGeom>
            <a:noFill/>
          </p:spPr>
          <p:txBody>
            <a:bodyPr wrap="square">
              <a:spAutoFit/>
            </a:bodyPr>
            <a:lstStyle/>
            <a:p>
              <a:pPr algn="ctr"/>
              <a:r>
                <a:rPr lang="en-US" altLang="zh-CN" b="1" dirty="0"/>
                <a:t>descendant</a:t>
              </a:r>
              <a:endParaRPr lang="zh-CN" altLang="en-US" b="1" dirty="0"/>
            </a:p>
          </p:txBody>
        </p:sp>
        <p:sp>
          <p:nvSpPr>
            <p:cNvPr id="77" name="文本框 76"/>
            <p:cNvSpPr txBox="1"/>
            <p:nvPr/>
          </p:nvSpPr>
          <p:spPr>
            <a:xfrm>
              <a:off x="8500969" y="3168714"/>
              <a:ext cx="1018286" cy="369332"/>
            </a:xfrm>
            <a:prstGeom prst="rect">
              <a:avLst/>
            </a:prstGeom>
            <a:noFill/>
          </p:spPr>
          <p:txBody>
            <a:bodyPr wrap="square">
              <a:spAutoFit/>
            </a:bodyPr>
            <a:lstStyle/>
            <a:p>
              <a:pPr algn="ctr"/>
              <a:r>
                <a:rPr lang="en-US" altLang="zh-CN" b="1" dirty="0"/>
                <a:t>parent</a:t>
              </a:r>
              <a:endParaRPr lang="zh-CN" altLang="en-US" b="1" dirty="0"/>
            </a:p>
          </p:txBody>
        </p:sp>
        <p:sp>
          <p:nvSpPr>
            <p:cNvPr id="78" name="文本框 77"/>
            <p:cNvSpPr txBox="1"/>
            <p:nvPr/>
          </p:nvSpPr>
          <p:spPr>
            <a:xfrm>
              <a:off x="8456672" y="3585476"/>
              <a:ext cx="1218060" cy="369332"/>
            </a:xfrm>
            <a:prstGeom prst="rect">
              <a:avLst/>
            </a:prstGeom>
            <a:noFill/>
          </p:spPr>
          <p:txBody>
            <a:bodyPr wrap="square">
              <a:spAutoFit/>
            </a:bodyPr>
            <a:lstStyle/>
            <a:p>
              <a:pPr algn="ctr"/>
              <a:r>
                <a:rPr lang="en-US" altLang="zh-CN" b="1" dirty="0"/>
                <a:t>children</a:t>
              </a:r>
              <a:endParaRPr lang="zh-CN" altLang="en-US" b="1" dirty="0"/>
            </a:p>
          </p:txBody>
        </p:sp>
      </p:grpSp>
      <p:sp>
        <p:nvSpPr>
          <p:cNvPr id="83" name="箭头: 上弧形 82"/>
          <p:cNvSpPr/>
          <p:nvPr/>
        </p:nvSpPr>
        <p:spPr>
          <a:xfrm rot="3226634">
            <a:off x="9954829" y="3261173"/>
            <a:ext cx="1959391" cy="769394"/>
          </a:xfrm>
          <a:prstGeom prst="curved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grpSp>
        <p:nvGrpSpPr>
          <p:cNvPr id="96" name="组合 95"/>
          <p:cNvGrpSpPr/>
          <p:nvPr/>
        </p:nvGrpSpPr>
        <p:grpSpPr>
          <a:xfrm>
            <a:off x="773587" y="4590897"/>
            <a:ext cx="6377168" cy="1681787"/>
            <a:chOff x="773587" y="4590897"/>
            <a:chExt cx="6377168" cy="1681787"/>
          </a:xfrm>
        </p:grpSpPr>
        <p:grpSp>
          <p:nvGrpSpPr>
            <p:cNvPr id="35" name="组合 34"/>
            <p:cNvGrpSpPr/>
            <p:nvPr/>
          </p:nvGrpSpPr>
          <p:grpSpPr>
            <a:xfrm>
              <a:off x="773587" y="4603145"/>
              <a:ext cx="3116519" cy="1669539"/>
              <a:chOff x="7646980" y="3805331"/>
              <a:chExt cx="3361126" cy="1939703"/>
            </a:xfrm>
          </p:grpSpPr>
          <p:sp>
            <p:nvSpPr>
              <p:cNvPr id="36" name="椭圆 35"/>
              <p:cNvSpPr/>
              <p:nvPr/>
            </p:nvSpPr>
            <p:spPr>
              <a:xfrm>
                <a:off x="8099251" y="4969487"/>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9307090" y="3999874"/>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p:cNvSpPr/>
              <p:nvPr/>
            </p:nvSpPr>
            <p:spPr>
              <a:xfrm>
                <a:off x="10366406" y="4958733"/>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箭头连接符 42"/>
              <p:cNvCxnSpPr>
                <a:stCxn id="37" idx="2"/>
                <a:endCxn id="36" idx="7"/>
              </p:cNvCxnSpPr>
              <p:nvPr/>
            </p:nvCxnSpPr>
            <p:spPr>
              <a:xfrm flipH="1">
                <a:off x="8298356" y="4116401"/>
                <a:ext cx="1008734" cy="887215"/>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stCxn id="40" idx="2"/>
                <a:endCxn id="36" idx="6"/>
              </p:cNvCxnSpPr>
              <p:nvPr/>
            </p:nvCxnSpPr>
            <p:spPr>
              <a:xfrm flipH="1">
                <a:off x="8332517" y="5075260"/>
                <a:ext cx="2033889" cy="10754"/>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0" name="直接箭头连接符 49"/>
              <p:cNvCxnSpPr>
                <a:stCxn id="40" idx="1"/>
                <a:endCxn id="37" idx="5"/>
              </p:cNvCxnSpPr>
              <p:nvPr/>
            </p:nvCxnSpPr>
            <p:spPr>
              <a:xfrm flipH="1" flipV="1">
                <a:off x="9506195" y="4198797"/>
                <a:ext cx="894372" cy="794065"/>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sp>
            <p:nvSpPr>
              <p:cNvPr id="52" name="文本框 51"/>
              <p:cNvSpPr txBox="1"/>
              <p:nvPr/>
            </p:nvSpPr>
            <p:spPr>
              <a:xfrm>
                <a:off x="7646980" y="4844428"/>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53" name="文本框 52"/>
              <p:cNvSpPr txBox="1"/>
              <p:nvPr/>
            </p:nvSpPr>
            <p:spPr>
              <a:xfrm>
                <a:off x="8807965" y="3805331"/>
                <a:ext cx="365339" cy="478853"/>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56" name="文本框 55"/>
              <p:cNvSpPr txBox="1"/>
              <p:nvPr/>
            </p:nvSpPr>
            <p:spPr>
              <a:xfrm>
                <a:off x="10618256" y="4844426"/>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59" name="文本框 58"/>
              <p:cNvSpPr txBox="1"/>
              <p:nvPr/>
            </p:nvSpPr>
            <p:spPr>
              <a:xfrm>
                <a:off x="8618706" y="5315937"/>
                <a:ext cx="1781862" cy="429097"/>
              </a:xfrm>
              <a:prstGeom prst="rect">
                <a:avLst/>
              </a:prstGeom>
              <a:noFill/>
            </p:spPr>
            <p:txBody>
              <a:bodyPr wrap="square">
                <a:spAutoFit/>
              </a:bodyPr>
              <a:lstStyle/>
              <a:p>
                <a:pPr algn="ctr"/>
                <a:r>
                  <a:rPr lang="zh-CN" altLang="en-US" b="1" dirty="0">
                    <a:solidFill>
                      <a:srgbClr val="121212"/>
                    </a:solidFill>
                    <a:latin typeface="微软雅黑" panose="020B0503020204020204" charset="-122"/>
                    <a:ea typeface="微软雅黑" panose="020B0503020204020204" charset="-122"/>
                  </a:rPr>
                  <a:t>无环有向图</a:t>
                </a:r>
                <a:endParaRPr lang="zh-CN" altLang="en-US" b="1" dirty="0"/>
              </a:p>
            </p:txBody>
          </p:sp>
        </p:grpSp>
        <p:grpSp>
          <p:nvGrpSpPr>
            <p:cNvPr id="80" name="组合 79"/>
            <p:cNvGrpSpPr/>
            <p:nvPr/>
          </p:nvGrpSpPr>
          <p:grpSpPr>
            <a:xfrm>
              <a:off x="4034236" y="4590897"/>
              <a:ext cx="3116519" cy="1669539"/>
              <a:chOff x="7646980" y="3805331"/>
              <a:chExt cx="3361126" cy="1939703"/>
            </a:xfrm>
          </p:grpSpPr>
          <p:sp>
            <p:nvSpPr>
              <p:cNvPr id="81" name="椭圆 80"/>
              <p:cNvSpPr/>
              <p:nvPr/>
            </p:nvSpPr>
            <p:spPr>
              <a:xfrm>
                <a:off x="8099251" y="4969487"/>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9307090" y="3999874"/>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椭圆 84"/>
              <p:cNvSpPr/>
              <p:nvPr/>
            </p:nvSpPr>
            <p:spPr>
              <a:xfrm>
                <a:off x="10366406" y="4958733"/>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箭头连接符 85"/>
              <p:cNvCxnSpPr>
                <a:stCxn id="82" idx="2"/>
                <a:endCxn id="81" idx="7"/>
              </p:cNvCxnSpPr>
              <p:nvPr/>
            </p:nvCxnSpPr>
            <p:spPr>
              <a:xfrm flipH="1">
                <a:off x="8298356" y="4116401"/>
                <a:ext cx="1008734" cy="887215"/>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87" name="直接箭头连接符 86"/>
              <p:cNvCxnSpPr>
                <a:stCxn id="81" idx="6"/>
                <a:endCxn id="85" idx="2"/>
              </p:cNvCxnSpPr>
              <p:nvPr/>
            </p:nvCxnSpPr>
            <p:spPr>
              <a:xfrm flipV="1">
                <a:off x="8332517" y="5075260"/>
                <a:ext cx="2033889" cy="10754"/>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88" name="直接箭头连接符 87"/>
              <p:cNvCxnSpPr>
                <a:stCxn id="85" idx="1"/>
                <a:endCxn id="82" idx="5"/>
              </p:cNvCxnSpPr>
              <p:nvPr/>
            </p:nvCxnSpPr>
            <p:spPr>
              <a:xfrm flipH="1" flipV="1">
                <a:off x="9506195" y="4198797"/>
                <a:ext cx="894372" cy="794065"/>
              </a:xfrm>
              <a:prstGeom prst="straightConnector1">
                <a:avLst/>
              </a:prstGeom>
              <a:ln w="38100">
                <a:solidFill>
                  <a:srgbClr val="C0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sp>
            <p:nvSpPr>
              <p:cNvPr id="89" name="文本框 88"/>
              <p:cNvSpPr txBox="1"/>
              <p:nvPr/>
            </p:nvSpPr>
            <p:spPr>
              <a:xfrm>
                <a:off x="7646980" y="4844428"/>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90" name="文本框 89"/>
              <p:cNvSpPr txBox="1"/>
              <p:nvPr/>
            </p:nvSpPr>
            <p:spPr>
              <a:xfrm>
                <a:off x="8807965" y="3805331"/>
                <a:ext cx="365339" cy="478853"/>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91" name="文本框 90"/>
              <p:cNvSpPr txBox="1"/>
              <p:nvPr/>
            </p:nvSpPr>
            <p:spPr>
              <a:xfrm>
                <a:off x="10618256" y="4844426"/>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92" name="文本框 91"/>
              <p:cNvSpPr txBox="1"/>
              <p:nvPr/>
            </p:nvSpPr>
            <p:spPr>
              <a:xfrm>
                <a:off x="8618706" y="5315937"/>
                <a:ext cx="1781862" cy="429097"/>
              </a:xfrm>
              <a:prstGeom prst="rect">
                <a:avLst/>
              </a:prstGeom>
              <a:noFill/>
            </p:spPr>
            <p:txBody>
              <a:bodyPr wrap="square">
                <a:spAutoFit/>
              </a:bodyPr>
              <a:lstStyle/>
              <a:p>
                <a:pPr algn="ctr"/>
                <a:r>
                  <a:rPr lang="zh-CN" altLang="en-US" b="1" dirty="0">
                    <a:solidFill>
                      <a:srgbClr val="121212"/>
                    </a:solidFill>
                    <a:latin typeface="微软雅黑" panose="020B0503020204020204" charset="-122"/>
                    <a:ea typeface="微软雅黑" panose="020B0503020204020204" charset="-122"/>
                  </a:rPr>
                  <a:t>有环有向图</a:t>
                </a:r>
                <a:endParaRPr lang="zh-CN" altLang="en-US" b="1" dirty="0"/>
              </a:p>
            </p:txBody>
          </p:sp>
        </p:gr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ppt_x"/>
                                          </p:val>
                                        </p:tav>
                                        <p:tav tm="100000">
                                          <p:val>
                                            <p:strVal val="#ppt_x"/>
                                          </p:val>
                                        </p:tav>
                                      </p:tavLst>
                                    </p:anim>
                                    <p:anim calcmode="lin" valueType="num">
                                      <p:cBhvr additive="base">
                                        <p:cTn id="8"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4"/>
                                        </p:tgtEl>
                                        <p:attrNameLst>
                                          <p:attrName>style.visibility</p:attrName>
                                        </p:attrNameLst>
                                      </p:cBhvr>
                                      <p:to>
                                        <p:strVal val="visible"/>
                                      </p:to>
                                    </p:set>
                                    <p:anim calcmode="lin" valueType="num">
                                      <p:cBhvr additive="base">
                                        <p:cTn id="13" dur="500" fill="hold"/>
                                        <p:tgtEl>
                                          <p:spTgt spid="84"/>
                                        </p:tgtEl>
                                        <p:attrNameLst>
                                          <p:attrName>ppt_x</p:attrName>
                                        </p:attrNameLst>
                                      </p:cBhvr>
                                      <p:tavLst>
                                        <p:tav tm="0">
                                          <p:val>
                                            <p:strVal val="#ppt_x"/>
                                          </p:val>
                                        </p:tav>
                                        <p:tav tm="100000">
                                          <p:val>
                                            <p:strVal val="#ppt_x"/>
                                          </p:val>
                                        </p:tav>
                                      </p:tavLst>
                                    </p:anim>
                                    <p:anim calcmode="lin" valueType="num">
                                      <p:cBhvr additive="base">
                                        <p:cTn id="14" dur="500" fill="hold"/>
                                        <p:tgtEl>
                                          <p:spTgt spid="8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anim calcmode="lin" valueType="num">
                                      <p:cBhvr additive="base">
                                        <p:cTn id="17" dur="500" fill="hold"/>
                                        <p:tgtEl>
                                          <p:spTgt spid="83"/>
                                        </p:tgtEl>
                                        <p:attrNameLst>
                                          <p:attrName>ppt_x</p:attrName>
                                        </p:attrNameLst>
                                      </p:cBhvr>
                                      <p:tavLst>
                                        <p:tav tm="0">
                                          <p:val>
                                            <p:strVal val="#ppt_x"/>
                                          </p:val>
                                        </p:tav>
                                        <p:tav tm="100000">
                                          <p:val>
                                            <p:strVal val="#ppt_x"/>
                                          </p:val>
                                        </p:tav>
                                      </p:tavLst>
                                    </p:anim>
                                    <p:anim calcmode="lin" valueType="num">
                                      <p:cBhvr additive="base">
                                        <p:cTn id="18" dur="500" fill="hold"/>
                                        <p:tgtEl>
                                          <p:spTgt spid="8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anim calcmode="lin" valueType="num">
                                      <p:cBhvr additive="base">
                                        <p:cTn id="21" dur="500" fill="hold"/>
                                        <p:tgtEl>
                                          <p:spTgt spid="72"/>
                                        </p:tgtEl>
                                        <p:attrNameLst>
                                          <p:attrName>ppt_x</p:attrName>
                                        </p:attrNameLst>
                                      </p:cBhvr>
                                      <p:tavLst>
                                        <p:tav tm="0">
                                          <p:val>
                                            <p:strVal val="#ppt_x"/>
                                          </p:val>
                                        </p:tav>
                                        <p:tav tm="100000">
                                          <p:val>
                                            <p:strVal val="#ppt_x"/>
                                          </p:val>
                                        </p:tav>
                                      </p:tavLst>
                                    </p:anim>
                                    <p:anim calcmode="lin" valueType="num">
                                      <p:cBhvr additive="base">
                                        <p:cTn id="22"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122744"/>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1" name="文本框 110"/>
          <p:cNvSpPr txBox="1"/>
          <p:nvPr/>
        </p:nvSpPr>
        <p:spPr>
          <a:xfrm>
            <a:off x="689725" y="46096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什么是因果关系</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a:t>
            </a:r>
            <a:r>
              <a:rPr lang="zh-CN" altLang="en-US" sz="2800" b="1" dirty="0">
                <a:solidFill>
                  <a:prstClr val="white"/>
                </a:solidFill>
                <a:latin typeface="Arial" panose="020B0604020202020204"/>
                <a:ea typeface="微软雅黑" panose="020B0503020204020204" charset="-122"/>
              </a:rPr>
              <a:t>结构化因果模型</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112" name="组合 111" hidden="1"/>
          <p:cNvGrpSpPr/>
          <p:nvPr/>
        </p:nvGrpSpPr>
        <p:grpSpPr>
          <a:xfrm>
            <a:off x="766764" y="1521102"/>
            <a:ext cx="10658474" cy="4407719"/>
            <a:chOff x="3032566" y="1361440"/>
            <a:chExt cx="8464109" cy="4967738"/>
          </a:xfrm>
        </p:grpSpPr>
        <p:cxnSp>
          <p:nvCxnSpPr>
            <p:cNvPr id="113" name="直接连接符 112"/>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786391" y="2606890"/>
            <a:ext cx="5000366" cy="3677805"/>
          </a:xfrm>
          <a:prstGeom prst="rect">
            <a:avLst/>
          </a:prstGeom>
          <a:ln>
            <a:noFill/>
          </a:ln>
          <a:effectLst>
            <a:outerShdw blurRad="292100" dist="139700" dir="2700000" algn="tl" rotWithShape="0">
              <a:srgbClr val="333333">
                <a:alpha val="65000"/>
              </a:srgbClr>
            </a:outerShdw>
          </a:effectLst>
        </p:spPr>
      </p:pic>
      <p:sp>
        <p:nvSpPr>
          <p:cNvPr id="5" name="文本框 4"/>
          <p:cNvSpPr txBox="1"/>
          <p:nvPr/>
        </p:nvSpPr>
        <p:spPr>
          <a:xfrm>
            <a:off x="588917" y="1521102"/>
            <a:ext cx="6343491" cy="1053622"/>
          </a:xfrm>
          <a:prstGeom prst="rect">
            <a:avLst/>
          </a:prstGeom>
          <a:noFill/>
        </p:spPr>
        <p:txBody>
          <a:bodyPr wrap="square">
            <a:spAutoFit/>
          </a:bodyPr>
          <a:lstStyle/>
          <a:p>
            <a:pPr>
              <a:lnSpc>
                <a:spcPct val="150000"/>
              </a:lnSpc>
            </a:pPr>
            <a:r>
              <a:rPr lang="zh-CN" altLang="en-US" sz="2400" b="1" dirty="0">
                <a:solidFill>
                  <a:srgbClr val="121212"/>
                </a:solidFill>
                <a:latin typeface="微软雅黑" panose="020B0503020204020204" charset="-122"/>
                <a:ea typeface="微软雅黑" panose="020B0503020204020204" charset="-122"/>
              </a:rPr>
              <a:t>结构化因果模型（</a:t>
            </a:r>
            <a:r>
              <a:rPr lang="en-US" altLang="zh-CN" sz="2400" b="1" dirty="0">
                <a:solidFill>
                  <a:srgbClr val="121212"/>
                </a:solidFill>
                <a:latin typeface="微软雅黑" panose="020B0503020204020204" charset="-122"/>
                <a:ea typeface="微软雅黑" panose="020B0503020204020204" charset="-122"/>
              </a:rPr>
              <a:t>structural causal model</a:t>
            </a:r>
            <a:r>
              <a:rPr lang="zh-CN" altLang="en-US" sz="2400" b="1" dirty="0">
                <a:solidFill>
                  <a:srgbClr val="121212"/>
                </a:solidFill>
                <a:latin typeface="微软雅黑" panose="020B0503020204020204" charset="-122"/>
                <a:ea typeface="微软雅黑" panose="020B0503020204020204" charset="-122"/>
              </a:rPr>
              <a:t>）</a:t>
            </a:r>
            <a:endParaRPr lang="en-US" altLang="zh-CN" sz="2400" b="1" dirty="0">
              <a:solidFill>
                <a:srgbClr val="121212"/>
              </a:solidFill>
              <a:latin typeface="微软雅黑" panose="020B0503020204020204" charset="-122"/>
              <a:ea typeface="微软雅黑" panose="020B0503020204020204" charset="-122"/>
            </a:endParaRPr>
          </a:p>
          <a:p>
            <a:pPr>
              <a:lnSpc>
                <a:spcPct val="150000"/>
              </a:lnSpc>
            </a:pPr>
            <a:endParaRPr lang="en-US" altLang="zh-CN" sz="2000" i="0" dirty="0">
              <a:solidFill>
                <a:srgbClr val="121212"/>
              </a:solidFill>
              <a:effectLst/>
              <a:latin typeface="微软雅黑" panose="020B0503020204020204" charset="-122"/>
              <a:ea typeface="微软雅黑" panose="020B0503020204020204" charset="-122"/>
            </a:endParaRPr>
          </a:p>
        </p:txBody>
      </p:sp>
      <p:cxnSp>
        <p:nvCxnSpPr>
          <p:cNvPr id="7" name="直接连接符 6"/>
          <p:cNvCxnSpPr/>
          <p:nvPr/>
        </p:nvCxnSpPr>
        <p:spPr>
          <a:xfrm>
            <a:off x="533400" y="2197212"/>
            <a:ext cx="1108493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096000" y="2640063"/>
            <a:ext cx="6403027" cy="142295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000" b="1" dirty="0">
                <a:latin typeface="微软雅黑" panose="020B0503020204020204" charset="-122"/>
                <a:ea typeface="微软雅黑" panose="020B0503020204020204" charset="-122"/>
              </a:rPr>
              <a:t>U = { </a:t>
            </a:r>
            <a:r>
              <a:rPr lang="zh-CN" altLang="en-US" sz="2000" b="1" dirty="0">
                <a:latin typeface="微软雅黑" panose="020B0503020204020204" charset="-122"/>
                <a:ea typeface="微软雅黑" panose="020B0503020204020204" charset="-122"/>
              </a:rPr>
              <a:t>外生变量 </a:t>
            </a:r>
            <a:r>
              <a:rPr lang="en-US" altLang="zh-CN" sz="2000" b="1" dirty="0">
                <a:latin typeface="微软雅黑" panose="020B0503020204020204" charset="-122"/>
                <a:ea typeface="微软雅黑" panose="020B0503020204020204" charset="-122"/>
              </a:rPr>
              <a:t>} </a:t>
            </a:r>
            <a:r>
              <a:rPr lang="zh-CN" altLang="en-US" sz="2000" b="1"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根节点；不关注如何产生</a:t>
            </a:r>
            <a:endParaRPr lang="en-US" altLang="zh-CN" sz="2000" dirty="0">
              <a:latin typeface="微软雅黑" panose="020B0503020204020204" charset="-122"/>
              <a:ea typeface="微软雅黑" panose="020B0503020204020204" charset="-122"/>
            </a:endParaRPr>
          </a:p>
          <a:p>
            <a:pPr marL="342900" indent="-342900">
              <a:lnSpc>
                <a:spcPct val="150000"/>
              </a:lnSpc>
              <a:buFont typeface="Arial" panose="020B0604020202020204" pitchFamily="34" charset="0"/>
              <a:buChar char="•"/>
            </a:pPr>
            <a:r>
              <a:rPr lang="en-US" altLang="zh-CN" sz="2000" b="1" dirty="0">
                <a:latin typeface="微软雅黑" panose="020B0503020204020204" charset="-122"/>
                <a:ea typeface="微软雅黑" panose="020B0503020204020204" charset="-122"/>
              </a:rPr>
              <a:t>V = { </a:t>
            </a:r>
            <a:r>
              <a:rPr lang="zh-CN" altLang="en-US" sz="2000" b="1" dirty="0">
                <a:latin typeface="微软雅黑" panose="020B0503020204020204" charset="-122"/>
                <a:ea typeface="微软雅黑" panose="020B0503020204020204" charset="-122"/>
              </a:rPr>
              <a:t>内生变量 </a:t>
            </a:r>
            <a:r>
              <a:rPr lang="en-US" altLang="zh-CN" sz="2000" b="1"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子节点</a:t>
            </a:r>
            <a:endParaRPr lang="en-US" altLang="zh-CN" sz="2000" dirty="0">
              <a:latin typeface="微软雅黑" panose="020B0503020204020204" charset="-122"/>
              <a:ea typeface="微软雅黑" panose="020B0503020204020204" charset="-122"/>
            </a:endParaRPr>
          </a:p>
          <a:p>
            <a:pPr marL="342900" indent="-342900">
              <a:lnSpc>
                <a:spcPct val="150000"/>
              </a:lnSpc>
              <a:buFont typeface="Arial" panose="020B0604020202020204" pitchFamily="34" charset="0"/>
              <a:buChar char="•"/>
            </a:pPr>
            <a:r>
              <a:rPr lang="en-US" altLang="zh-CN" sz="2000" b="1" dirty="0">
                <a:latin typeface="微软雅黑" panose="020B0503020204020204" charset="-122"/>
                <a:ea typeface="微软雅黑" panose="020B0503020204020204" charset="-122"/>
              </a:rPr>
              <a:t>F = {  </a:t>
            </a:r>
            <a:r>
              <a:rPr lang="zh-CN" altLang="en-US" sz="2000" b="1" dirty="0">
                <a:latin typeface="微软雅黑" panose="020B0503020204020204" charset="-122"/>
                <a:ea typeface="微软雅黑" panose="020B0503020204020204" charset="-122"/>
              </a:rPr>
              <a:t>函数 </a:t>
            </a:r>
            <a:r>
              <a:rPr lang="en-US" altLang="zh-CN" sz="2000" b="1"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对应图中的边</a:t>
            </a:r>
            <a:endParaRPr lang="en-US" altLang="zh-CN" sz="2000" dirty="0">
              <a:latin typeface="微软雅黑" panose="020B0503020204020204" charset="-122"/>
              <a:ea typeface="微软雅黑" panose="020B0503020204020204" charset="-122"/>
            </a:endParaRPr>
          </a:p>
        </p:txBody>
      </p:sp>
      <p:sp>
        <p:nvSpPr>
          <p:cNvPr id="2" name="文本框 1"/>
          <p:cNvSpPr txBox="1"/>
          <p:nvPr/>
        </p:nvSpPr>
        <p:spPr>
          <a:xfrm>
            <a:off x="6249135" y="4505867"/>
            <a:ext cx="3191082" cy="1569660"/>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SCM:</a:t>
            </a:r>
            <a:endParaRPr lang="en-US" altLang="zh-CN" sz="2400" b="1" dirty="0">
              <a:latin typeface="Times New Roman" panose="02020603050405020304" pitchFamily="18" charset="0"/>
              <a:cs typeface="Times New Roman" panose="02020603050405020304" pitchFamily="18" charset="0"/>
            </a:endParaRPr>
          </a:p>
          <a:p>
            <a:r>
              <a:rPr lang="en-US" altLang="zh-CN" sz="2400" dirty="0">
                <a:latin typeface="微软雅黑" panose="020B0503020204020204" charset="-122"/>
                <a:ea typeface="微软雅黑" panose="020B0503020204020204" charset="-122"/>
                <a:cs typeface="Times New Roman" panose="02020603050405020304" pitchFamily="18" charset="0"/>
              </a:rPr>
              <a:t>U = {X , W}</a:t>
            </a:r>
            <a:endParaRPr lang="en-US" altLang="zh-CN" sz="2400" dirty="0">
              <a:latin typeface="微软雅黑" panose="020B0503020204020204" charset="-122"/>
              <a:ea typeface="微软雅黑" panose="020B0503020204020204" charset="-122"/>
              <a:cs typeface="Times New Roman" panose="02020603050405020304" pitchFamily="18" charset="0"/>
            </a:endParaRPr>
          </a:p>
          <a:p>
            <a:r>
              <a:rPr lang="en-US" altLang="zh-CN" sz="2400" dirty="0">
                <a:latin typeface="微软雅黑" panose="020B0503020204020204" charset="-122"/>
                <a:ea typeface="微软雅黑" panose="020B0503020204020204" charset="-122"/>
                <a:cs typeface="Times New Roman" panose="02020603050405020304" pitchFamily="18" charset="0"/>
              </a:rPr>
              <a:t>V = {Y</a:t>
            </a:r>
            <a:r>
              <a:rPr lang="zh-CN" altLang="en-US" sz="2400" dirty="0">
                <a:latin typeface="微软雅黑" panose="020B0503020204020204" charset="-122"/>
                <a:ea typeface="微软雅黑" panose="020B0503020204020204" charset="-122"/>
                <a:cs typeface="Times New Roman" panose="02020603050405020304" pitchFamily="18" charset="0"/>
              </a:rPr>
              <a:t> </a:t>
            </a:r>
            <a:r>
              <a:rPr lang="en-US" altLang="zh-CN" sz="2400" dirty="0">
                <a:latin typeface="微软雅黑" panose="020B0503020204020204" charset="-122"/>
                <a:ea typeface="微软雅黑" panose="020B0503020204020204" charset="-122"/>
                <a:cs typeface="Times New Roman" panose="02020603050405020304" pitchFamily="18" charset="0"/>
              </a:rPr>
              <a:t>,</a:t>
            </a:r>
            <a:r>
              <a:rPr lang="zh-CN" altLang="en-US" sz="2400" dirty="0">
                <a:latin typeface="微软雅黑" panose="020B0503020204020204" charset="-122"/>
                <a:ea typeface="微软雅黑" panose="020B0503020204020204" charset="-122"/>
                <a:cs typeface="Times New Roman" panose="02020603050405020304" pitchFamily="18" charset="0"/>
              </a:rPr>
              <a:t> </a:t>
            </a:r>
            <a:r>
              <a:rPr lang="en-US" altLang="zh-CN" sz="2400" dirty="0">
                <a:latin typeface="微软雅黑" panose="020B0503020204020204" charset="-122"/>
                <a:ea typeface="微软雅黑" panose="020B0503020204020204" charset="-122"/>
                <a:cs typeface="Times New Roman" panose="02020603050405020304" pitchFamily="18" charset="0"/>
              </a:rPr>
              <a:t>Z}</a:t>
            </a:r>
            <a:endParaRPr lang="en-US" altLang="zh-CN" sz="2400" dirty="0">
              <a:latin typeface="微软雅黑" panose="020B0503020204020204" charset="-122"/>
              <a:ea typeface="微软雅黑" panose="020B0503020204020204" charset="-122"/>
              <a:cs typeface="Times New Roman" panose="02020603050405020304" pitchFamily="18" charset="0"/>
            </a:endParaRPr>
          </a:p>
          <a:p>
            <a:r>
              <a:rPr lang="en-US" altLang="zh-CN" sz="2400" dirty="0">
                <a:latin typeface="微软雅黑" panose="020B0503020204020204" charset="-122"/>
                <a:ea typeface="微软雅黑" panose="020B0503020204020204" charset="-122"/>
                <a:cs typeface="Times New Roman" panose="02020603050405020304" pitchFamily="18" charset="0"/>
              </a:rPr>
              <a:t>F =  {f</a:t>
            </a:r>
            <a:r>
              <a:rPr lang="zh-CN" altLang="en-US" sz="2400" dirty="0">
                <a:latin typeface="微软雅黑" panose="020B0503020204020204" charset="-122"/>
                <a:ea typeface="微软雅黑" panose="020B0503020204020204" charset="-122"/>
                <a:cs typeface="Times New Roman" panose="02020603050405020304" pitchFamily="18" charset="0"/>
              </a:rPr>
              <a:t> </a:t>
            </a:r>
            <a:r>
              <a:rPr lang="en-US" altLang="zh-CN" sz="2400" dirty="0">
                <a:latin typeface="微软雅黑" panose="020B0503020204020204" charset="-122"/>
                <a:ea typeface="微软雅黑" panose="020B0503020204020204" charset="-122"/>
                <a:cs typeface="Times New Roman" panose="02020603050405020304" pitchFamily="18" charset="0"/>
              </a:rPr>
              <a:t>,</a:t>
            </a:r>
            <a:r>
              <a:rPr lang="zh-CN" altLang="en-US" sz="2400" dirty="0">
                <a:latin typeface="微软雅黑" panose="020B0503020204020204" charset="-122"/>
                <a:ea typeface="微软雅黑" panose="020B0503020204020204" charset="-122"/>
                <a:cs typeface="Times New Roman" panose="02020603050405020304" pitchFamily="18" charset="0"/>
              </a:rPr>
              <a:t> </a:t>
            </a:r>
            <a:r>
              <a:rPr lang="en-US" altLang="zh-CN" sz="2400" dirty="0">
                <a:latin typeface="微软雅黑" panose="020B0503020204020204" charset="-122"/>
                <a:ea typeface="微软雅黑" panose="020B0503020204020204" charset="-122"/>
                <a:cs typeface="Times New Roman" panose="02020603050405020304" pitchFamily="18" charset="0"/>
              </a:rPr>
              <a:t>g}  </a:t>
            </a:r>
            <a:endParaRPr lang="en-US" altLang="zh-CN" sz="2000" dirty="0">
              <a:latin typeface="Times New Roman" panose="02020603050405020304" pitchFamily="18" charset="0"/>
              <a:cs typeface="Times New Roman" panose="02020603050405020304" pitchFamily="18" charset="0"/>
            </a:endParaRPr>
          </a:p>
        </p:txBody>
      </p:sp>
      <p:sp>
        <p:nvSpPr>
          <p:cNvPr id="6" name="对话气泡: 椭圆形 5"/>
          <p:cNvSpPr/>
          <p:nvPr/>
        </p:nvSpPr>
        <p:spPr>
          <a:xfrm flipV="1">
            <a:off x="8379956" y="4629147"/>
            <a:ext cx="3348706" cy="1671815"/>
          </a:xfrm>
          <a:prstGeom prst="wedgeEllipseCallout">
            <a:avLst>
              <a:gd name="adj1" fmla="val -61070"/>
              <a:gd name="adj2" fmla="val 39189"/>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715227" y="4875198"/>
            <a:ext cx="2895893" cy="1200329"/>
          </a:xfrm>
          <a:prstGeom prst="rect">
            <a:avLst/>
          </a:prstGeom>
          <a:noFill/>
        </p:spPr>
        <p:txBody>
          <a:bodyPr wrap="square">
            <a:spAutoFit/>
          </a:bodyPr>
          <a:lstStyle/>
          <a:p>
            <a:r>
              <a:rPr lang="zh-CN" altLang="en-US" dirty="0">
                <a:latin typeface="微软雅黑" panose="020B0503020204020204" charset="-122"/>
                <a:ea typeface="微软雅黑" panose="020B0503020204020204" charset="-122"/>
              </a:rPr>
              <a:t>外生变量又叫做：“</a:t>
            </a:r>
            <a:r>
              <a:rPr lang="en-US" altLang="zh-CN" dirty="0">
                <a:latin typeface="微软雅黑" panose="020B0503020204020204" charset="-122"/>
                <a:ea typeface="微软雅黑" panose="020B0503020204020204" charset="-122"/>
              </a:rPr>
              <a:t>error terms</a:t>
            </a:r>
            <a:r>
              <a:rPr lang="zh-CN" altLang="en-US" dirty="0">
                <a:latin typeface="微软雅黑" panose="020B0503020204020204" charset="-122"/>
                <a:ea typeface="微软雅黑" panose="020B0503020204020204" charset="-122"/>
              </a:rPr>
              <a:t>”，默认为噪声；在很多例子中，默认外生变量之间相互独立</a:t>
            </a:r>
            <a:endParaRPr lang="zh-CN" altLang="en-US"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923046"/>
          </a:xfrm>
          <a:prstGeom prst="rect">
            <a:avLst/>
          </a:prstGeom>
          <a:gradFill>
            <a:gsLst>
              <a:gs pos="17000">
                <a:srgbClr val="003F88"/>
              </a:gs>
              <a:gs pos="100000">
                <a:srgbClr val="007BF6"/>
              </a:gs>
            </a:gsLst>
            <a:lin ang="81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1" name="文本框 110"/>
          <p:cNvSpPr txBox="1"/>
          <p:nvPr/>
        </p:nvSpPr>
        <p:spPr>
          <a:xfrm>
            <a:off x="527083" y="254743"/>
            <a:ext cx="69315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prstClr val="white"/>
                </a:solidFill>
                <a:latin typeface="Arial" panose="020B0604020202020204"/>
                <a:ea typeface="微软雅黑" panose="020B0503020204020204" charset="-122"/>
              </a:rPr>
              <a:t>因果关系结构</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——Chain </a:t>
            </a:r>
            <a:r>
              <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链状结构</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nvGrpSpPr>
          <p:cNvPr id="112" name="组合 111" hidden="1"/>
          <p:cNvGrpSpPr/>
          <p:nvPr/>
        </p:nvGrpSpPr>
        <p:grpSpPr>
          <a:xfrm>
            <a:off x="766764" y="1521102"/>
            <a:ext cx="10658474" cy="4407719"/>
            <a:chOff x="3032566" y="1361440"/>
            <a:chExt cx="8464109" cy="4967738"/>
          </a:xfrm>
        </p:grpSpPr>
        <p:cxnSp>
          <p:nvCxnSpPr>
            <p:cNvPr id="113" name="直接连接符 112"/>
            <p:cNvCxnSpPr/>
            <p:nvPr/>
          </p:nvCxnSpPr>
          <p:spPr>
            <a:xfrm>
              <a:off x="303256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24172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450882"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660040"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869198"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9078356"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0287514"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496675" y="1361440"/>
              <a:ext cx="0" cy="4967738"/>
            </a:xfrm>
            <a:prstGeom prst="line">
              <a:avLst/>
            </a:prstGeom>
            <a:ln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1">
            <a:lum bright="70000" contrast="-70000"/>
            <a:extLst>
              <a:ext uri="{28A0092B-C50C-407E-A947-70E740481C1C}">
                <a14:useLocalDpi xmlns:a14="http://schemas.microsoft.com/office/drawing/2010/main" val="0"/>
              </a:ext>
            </a:extLst>
          </a:blip>
          <a:stretch>
            <a:fillRect/>
          </a:stretch>
        </p:blipFill>
        <p:spPr>
          <a:xfrm>
            <a:off x="10262339" y="504338"/>
            <a:ext cx="1757363" cy="531902"/>
          </a:xfrm>
          <a:prstGeom prst="rect">
            <a:avLst/>
          </a:prstGeom>
        </p:spPr>
      </p:pic>
      <p:grpSp>
        <p:nvGrpSpPr>
          <p:cNvPr id="73" name="组合 72"/>
          <p:cNvGrpSpPr/>
          <p:nvPr/>
        </p:nvGrpSpPr>
        <p:grpSpPr>
          <a:xfrm>
            <a:off x="1013275" y="1191578"/>
            <a:ext cx="2778992" cy="2277512"/>
            <a:chOff x="727775" y="1321404"/>
            <a:chExt cx="2778992" cy="2277512"/>
          </a:xfrm>
        </p:grpSpPr>
        <p:sp>
          <p:nvSpPr>
            <p:cNvPr id="13" name="椭圆 12"/>
            <p:cNvSpPr/>
            <p:nvPr/>
          </p:nvSpPr>
          <p:spPr>
            <a:xfrm>
              <a:off x="821052"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945399"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035014" y="1846161"/>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21052"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945399"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3035014" y="2836906"/>
              <a:ext cx="233266" cy="2330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p:cNvCxnSpPr>
              <a:stCxn id="24" idx="0"/>
              <a:endCxn id="13" idx="4"/>
            </p:cNvCxnSpPr>
            <p:nvPr/>
          </p:nvCxnSpPr>
          <p:spPr>
            <a:xfrm flipV="1">
              <a:off x="937685"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0" name="直接箭头连接符 39"/>
            <p:cNvCxnSpPr/>
            <p:nvPr/>
          </p:nvCxnSpPr>
          <p:spPr>
            <a:xfrm flipV="1">
              <a:off x="2076993"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1" name="直接箭头连接符 40"/>
            <p:cNvCxnSpPr/>
            <p:nvPr/>
          </p:nvCxnSpPr>
          <p:spPr>
            <a:xfrm flipV="1">
              <a:off x="3168269" y="2079214"/>
              <a:ext cx="0" cy="75769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stCxn id="13" idx="6"/>
              <a:endCxn id="16" idx="2"/>
            </p:cNvCxnSpPr>
            <p:nvPr/>
          </p:nvCxnSpPr>
          <p:spPr>
            <a:xfrm>
              <a:off x="1054318" y="1962688"/>
              <a:ext cx="891081" cy="0"/>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48" name="直接箭头连接符 47"/>
            <p:cNvCxnSpPr/>
            <p:nvPr/>
          </p:nvCxnSpPr>
          <p:spPr>
            <a:xfrm>
              <a:off x="2178665" y="1962688"/>
              <a:ext cx="891081" cy="0"/>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49" name="文本框 48"/>
            <p:cNvSpPr txBox="1"/>
            <p:nvPr/>
          </p:nvSpPr>
          <p:spPr>
            <a:xfrm>
              <a:off x="733943" y="1348337"/>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50" name="文本框 49"/>
            <p:cNvSpPr txBox="1"/>
            <p:nvPr/>
          </p:nvSpPr>
          <p:spPr>
            <a:xfrm>
              <a:off x="1873251" y="1348336"/>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51" name="文本框 50"/>
            <p:cNvSpPr txBox="1"/>
            <p:nvPr/>
          </p:nvSpPr>
          <p:spPr>
            <a:xfrm>
              <a:off x="2969196" y="1321404"/>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sp>
          <p:nvSpPr>
            <p:cNvPr id="52" name="文本框 51"/>
            <p:cNvSpPr txBox="1"/>
            <p:nvPr/>
          </p:nvSpPr>
          <p:spPr>
            <a:xfrm>
              <a:off x="727775" y="3137251"/>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X</a:t>
              </a:r>
              <a:endParaRPr lang="zh-CN" altLang="en-US" sz="2400" b="1" baseline="-25000" dirty="0">
                <a:latin typeface="Times New Roman" panose="02020603050405020304" pitchFamily="18" charset="0"/>
                <a:cs typeface="Times New Roman" panose="02020603050405020304" pitchFamily="18" charset="0"/>
              </a:endParaRPr>
            </a:p>
          </p:txBody>
        </p:sp>
        <p:sp>
          <p:nvSpPr>
            <p:cNvPr id="53" name="文本框 52"/>
            <p:cNvSpPr txBox="1"/>
            <p:nvPr/>
          </p:nvSpPr>
          <p:spPr>
            <a:xfrm>
              <a:off x="1867083" y="3137250"/>
              <a:ext cx="55496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Y</a:t>
              </a:r>
              <a:endParaRPr lang="zh-CN" altLang="en-US" sz="2400" b="1" baseline="-25000" dirty="0">
                <a:latin typeface="Times New Roman" panose="02020603050405020304" pitchFamily="18" charset="0"/>
                <a:cs typeface="Times New Roman" panose="02020603050405020304" pitchFamily="18" charset="0"/>
              </a:endParaRPr>
            </a:p>
          </p:txBody>
        </p:sp>
        <p:sp>
          <p:nvSpPr>
            <p:cNvPr id="54" name="文本框 53"/>
            <p:cNvSpPr txBox="1"/>
            <p:nvPr/>
          </p:nvSpPr>
          <p:spPr>
            <a:xfrm>
              <a:off x="2963028" y="3110318"/>
              <a:ext cx="543739"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Z</a:t>
              </a:r>
              <a:endParaRPr lang="zh-CN" altLang="en-US" sz="2400" b="1" baseline="-25000" dirty="0">
                <a:latin typeface="Times New Roman" panose="02020603050405020304" pitchFamily="18" charset="0"/>
                <a:cs typeface="Times New Roman" panose="02020603050405020304" pitchFamily="18" charset="0"/>
              </a:endParaRPr>
            </a:p>
          </p:txBody>
        </p:sp>
      </p:grpSp>
      <p:sp>
        <p:nvSpPr>
          <p:cNvPr id="55" name="文本框 54"/>
          <p:cNvSpPr txBox="1"/>
          <p:nvPr/>
        </p:nvSpPr>
        <p:spPr>
          <a:xfrm>
            <a:off x="927534" y="3737623"/>
            <a:ext cx="3191082" cy="2616101"/>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SCM:</a:t>
            </a:r>
            <a:endParaRPr lang="en-US" altLang="zh-CN" sz="2400" b="1"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U = {U</a:t>
            </a:r>
            <a:r>
              <a:rPr lang="en-US" altLang="zh-CN" sz="2000" baseline="-25000" dirty="0">
                <a:latin typeface="Times New Roman" panose="02020603050405020304" pitchFamily="18" charset="0"/>
                <a:cs typeface="Times New Roman" panose="02020603050405020304" pitchFamily="18" charset="0"/>
              </a:rPr>
              <a:t>X </a:t>
            </a:r>
            <a:r>
              <a:rPr lang="en-US" altLang="zh-CN" sz="2000" dirty="0">
                <a:latin typeface="Times New Roman" panose="02020603050405020304" pitchFamily="18" charset="0"/>
                <a:cs typeface="Times New Roman" panose="02020603050405020304" pitchFamily="18" charset="0"/>
              </a:rPr>
              <a:t>,</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a:t>
            </a:r>
            <a:r>
              <a:rPr lang="en-US" altLang="zh-CN" sz="2000" baseline="-25000" dirty="0">
                <a:latin typeface="Times New Roman" panose="02020603050405020304" pitchFamily="18" charset="0"/>
                <a:cs typeface="Times New Roman" panose="02020603050405020304" pitchFamily="18" charset="0"/>
              </a:rPr>
              <a:t>Y </a:t>
            </a:r>
            <a:r>
              <a:rPr lang="en-US" altLang="zh-CN" sz="2000" dirty="0">
                <a:latin typeface="Times New Roman" panose="02020603050405020304" pitchFamily="18" charset="0"/>
                <a:cs typeface="Times New Roman" panose="02020603050405020304" pitchFamily="18" charset="0"/>
              </a:rPr>
              <a:t>, U</a:t>
            </a:r>
            <a:r>
              <a:rPr lang="en-US" altLang="zh-CN" sz="2000" baseline="-25000" dirty="0">
                <a:latin typeface="Times New Roman" panose="02020603050405020304" pitchFamily="18" charset="0"/>
                <a:cs typeface="Times New Roman" panose="02020603050405020304" pitchFamily="18" charset="0"/>
              </a:rPr>
              <a:t>Z</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V = {X , 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Z}</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F =  {</a:t>
            </a:r>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Y</a:t>
            </a:r>
            <a:r>
              <a:rPr lang="en-US" altLang="zh-CN" sz="2000" dirty="0">
                <a:latin typeface="Times New Roman" panose="02020603050405020304" pitchFamily="18" charset="0"/>
                <a:cs typeface="Times New Roman" panose="02020603050405020304" pitchFamily="18" charset="0"/>
              </a:rPr>
              <a:t> , </a:t>
            </a:r>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Z</a:t>
            </a:r>
            <a:r>
              <a:rPr lang="en-US" altLang="zh-CN"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a:t>
            </a:r>
            <a:r>
              <a:rPr lang="en-US" altLang="zh-CN" sz="2000" baseline="-25000" dirty="0">
                <a:latin typeface="Times New Roman" panose="02020603050405020304" pitchFamily="18" charset="0"/>
                <a:cs typeface="Times New Roman" panose="02020603050405020304" pitchFamily="18" charset="0"/>
              </a:rPr>
              <a:t>X</a:t>
            </a:r>
            <a:endParaRPr lang="en-US" altLang="zh-CN" sz="2000" baseline="-25000" dirty="0">
              <a:latin typeface="Times New Roman" panose="02020603050405020304" pitchFamily="18" charset="0"/>
              <a:cs typeface="Times New Roman" panose="02020603050405020304" pitchFamily="18" charset="0"/>
            </a:endParaRPr>
          </a:p>
          <a:p>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Y</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84 - X - U</a:t>
            </a:r>
            <a:r>
              <a:rPr lang="en-US" altLang="zh-CN" sz="2000" baseline="-25000" dirty="0">
                <a:latin typeface="Times New Roman" panose="02020603050405020304" pitchFamily="18" charset="0"/>
                <a:cs typeface="Times New Roman" panose="02020603050405020304" pitchFamily="18" charset="0"/>
              </a:rPr>
              <a:t>Y</a:t>
            </a:r>
            <a:endParaRPr lang="en-US" altLang="zh-CN" sz="2000" dirty="0">
              <a:latin typeface="Times New Roman" panose="02020603050405020304" pitchFamily="18" charset="0"/>
              <a:cs typeface="Times New Roman" panose="02020603050405020304" pitchFamily="18" charset="0"/>
            </a:endParaRPr>
          </a:p>
          <a:p>
            <a:r>
              <a:rPr lang="en-US" altLang="zh-CN" sz="2000" dirty="0" err="1">
                <a:latin typeface="Times New Roman" panose="02020603050405020304" pitchFamily="18" charset="0"/>
                <a:cs typeface="Times New Roman" panose="02020603050405020304" pitchFamily="18" charset="0"/>
              </a:rPr>
              <a:t>f</a:t>
            </a:r>
            <a:r>
              <a:rPr lang="en-US" altLang="zh-CN" sz="2000" baseline="-25000" dirty="0" err="1">
                <a:latin typeface="Times New Roman" panose="02020603050405020304" pitchFamily="18" charset="0"/>
                <a:cs typeface="Times New Roman" panose="02020603050405020304" pitchFamily="18" charset="0"/>
              </a:rPr>
              <a:t>Z</a:t>
            </a:r>
            <a:r>
              <a:rPr lang="en-US" altLang="zh-CN" sz="2000" baseline="-25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100Y + U</a:t>
            </a:r>
            <a:r>
              <a:rPr lang="en-US" altLang="zh-CN" sz="2000" baseline="-25000" dirty="0">
                <a:latin typeface="Times New Roman" panose="02020603050405020304" pitchFamily="18" charset="0"/>
                <a:cs typeface="Times New Roman" panose="02020603050405020304" pitchFamily="18" charset="0"/>
              </a:rPr>
              <a:t>Z</a:t>
            </a:r>
            <a:endParaRPr lang="zh-CN" altLang="en-US" sz="2000" dirty="0">
              <a:latin typeface="Times New Roman" panose="02020603050405020304" pitchFamily="18" charset="0"/>
              <a:cs typeface="Times New Roman" panose="02020603050405020304" pitchFamily="18" charset="0"/>
            </a:endParaRPr>
          </a:p>
        </p:txBody>
      </p:sp>
      <p:sp>
        <p:nvSpPr>
          <p:cNvPr id="58" name="文本框 57"/>
          <p:cNvSpPr txBox="1"/>
          <p:nvPr/>
        </p:nvSpPr>
        <p:spPr>
          <a:xfrm>
            <a:off x="5196503" y="1027957"/>
            <a:ext cx="5576014" cy="3367397"/>
          </a:xfrm>
          <a:prstGeom prst="rect">
            <a:avLst/>
          </a:prstGeom>
          <a:noFill/>
        </p:spPr>
        <p:txBody>
          <a:bodyPr wrap="none" rtlCol="0">
            <a:spAutoFit/>
          </a:bodyPr>
          <a:lstStyle/>
          <a:p>
            <a:pPr>
              <a:lnSpc>
                <a:spcPct val="150000"/>
              </a:lnSpc>
            </a:pPr>
            <a:r>
              <a:rPr lang="en-US" altLang="zh-CN" b="1" dirty="0">
                <a:latin typeface="微软雅黑" panose="020B0503020204020204" charset="-122"/>
                <a:ea typeface="微软雅黑" panose="020B0503020204020204" charset="-122"/>
              </a:rPr>
              <a:t>1. Z and</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Y</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are likely dependent</a:t>
            </a:r>
            <a:endParaRPr lang="en-US" altLang="zh-CN" b="1" dirty="0">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rPr>
              <a:t>    For some z , y , P(Z=z| Y=y) </a:t>
            </a: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 P(Z=z) </a:t>
            </a:r>
            <a:endParaRPr lang="en-US" altLang="zh-CN" dirty="0">
              <a:latin typeface="微软雅黑" panose="020B0503020204020204" charset="-122"/>
              <a:ea typeface="微软雅黑" panose="020B0503020204020204" charset="-122"/>
            </a:endParaRPr>
          </a:p>
          <a:p>
            <a:pPr>
              <a:lnSpc>
                <a:spcPct val="150000"/>
              </a:lnSpc>
            </a:pPr>
            <a:r>
              <a:rPr lang="en-US" altLang="zh-CN" b="1" dirty="0">
                <a:latin typeface="微软雅黑" panose="020B0503020204020204" charset="-122"/>
                <a:ea typeface="微软雅黑" panose="020B0503020204020204" charset="-122"/>
              </a:rPr>
              <a:t>2. Y and X are likely dependent</a:t>
            </a:r>
            <a:endParaRPr lang="en-US" altLang="zh-CN" b="1" dirty="0">
              <a:latin typeface="微软雅黑" panose="020B0503020204020204" charset="-122"/>
              <a:ea typeface="微软雅黑" panose="020B0503020204020204" charset="-122"/>
            </a:endParaRPr>
          </a:p>
          <a:p>
            <a:pPr>
              <a:lnSpc>
                <a:spcPct val="150000"/>
              </a:lnSpc>
            </a:pPr>
            <a:r>
              <a:rPr lang="en-US" altLang="zh-CN" b="1"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For some x , y , P(Y=y| X=x) </a:t>
            </a: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 P(Y=y) </a:t>
            </a:r>
            <a:endParaRPr lang="en-US" altLang="zh-CN" b="1" dirty="0">
              <a:latin typeface="微软雅黑" panose="020B0503020204020204" charset="-122"/>
              <a:ea typeface="微软雅黑" panose="020B0503020204020204" charset="-122"/>
            </a:endParaRPr>
          </a:p>
          <a:p>
            <a:pPr>
              <a:lnSpc>
                <a:spcPct val="150000"/>
              </a:lnSpc>
            </a:pPr>
            <a:r>
              <a:rPr lang="en-US" altLang="zh-CN" b="1" dirty="0">
                <a:latin typeface="微软雅黑" panose="020B0503020204020204" charset="-122"/>
                <a:ea typeface="微软雅黑" panose="020B0503020204020204" charset="-122"/>
              </a:rPr>
              <a:t>3. Z and X are </a:t>
            </a:r>
            <a:r>
              <a:rPr lang="en-US" altLang="zh-CN" b="1" dirty="0">
                <a:solidFill>
                  <a:srgbClr val="FF0000"/>
                </a:solidFill>
                <a:latin typeface="微软雅黑" panose="020B0503020204020204" charset="-122"/>
                <a:ea typeface="微软雅黑" panose="020B0503020204020204" charset="-122"/>
                <a:hlinkClick r:id="rId2" action="ppaction://hlinksldjump"/>
              </a:rPr>
              <a:t>likely</a:t>
            </a:r>
            <a:r>
              <a:rPr lang="en-US" altLang="zh-CN" b="1" dirty="0">
                <a:solidFill>
                  <a:srgbClr val="FF0000"/>
                </a:solidFill>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dependent</a:t>
            </a:r>
            <a:endParaRPr lang="en-US" altLang="zh-CN" b="1" dirty="0">
              <a:latin typeface="微软雅黑" panose="020B0503020204020204" charset="-122"/>
              <a:ea typeface="微软雅黑" panose="020B0503020204020204" charset="-122"/>
            </a:endParaRPr>
          </a:p>
          <a:p>
            <a:pPr>
              <a:lnSpc>
                <a:spcPct val="150000"/>
              </a:lnSpc>
            </a:pPr>
            <a:r>
              <a:rPr lang="en-US" altLang="zh-CN" b="1"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For some z , y , P(Z=z| X=x) </a:t>
            </a: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 P(Z=z)</a:t>
            </a:r>
            <a:endParaRPr lang="en-US" altLang="zh-CN" b="1" dirty="0">
              <a:latin typeface="微软雅黑" panose="020B0503020204020204" charset="-122"/>
              <a:ea typeface="微软雅黑" panose="020B0503020204020204" charset="-122"/>
            </a:endParaRPr>
          </a:p>
          <a:p>
            <a:pPr>
              <a:lnSpc>
                <a:spcPct val="150000"/>
              </a:lnSpc>
            </a:pPr>
            <a:r>
              <a:rPr lang="en-US" altLang="zh-CN" b="1" dirty="0">
                <a:latin typeface="微软雅黑" panose="020B0503020204020204" charset="-122"/>
                <a:ea typeface="微软雅黑" panose="020B0503020204020204" charset="-122"/>
              </a:rPr>
              <a:t>4. Z and</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X</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are</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independent,</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conditional</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on</a:t>
            </a:r>
            <a:r>
              <a:rPr lang="zh-CN" altLang="en-US" b="1" dirty="0">
                <a:latin typeface="微软雅黑" panose="020B0503020204020204" charset="-122"/>
                <a:ea typeface="微软雅黑" panose="020B0503020204020204" charset="-122"/>
              </a:rPr>
              <a:t> </a:t>
            </a:r>
            <a:r>
              <a:rPr lang="en-US" altLang="zh-CN" b="1" dirty="0">
                <a:latin typeface="微软雅黑" panose="020B0503020204020204" charset="-122"/>
                <a:ea typeface="微软雅黑" panose="020B0503020204020204" charset="-122"/>
              </a:rPr>
              <a:t>Y</a:t>
            </a:r>
            <a:endParaRPr lang="en-US" altLang="zh-CN" b="1" dirty="0">
              <a:latin typeface="微软雅黑" panose="020B0503020204020204" charset="-122"/>
              <a:ea typeface="微软雅黑" panose="020B0503020204020204" charset="-122"/>
            </a:endParaRPr>
          </a:p>
          <a:p>
            <a:pPr>
              <a:lnSpc>
                <a:spcPct val="150000"/>
              </a:lnSpc>
            </a:pPr>
            <a:r>
              <a:rPr lang="zh-CN" altLang="en-US" b="1"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For all x , y, z , P(Z=z| X=x , Y=y) = P(Z=z| Y=y)</a:t>
            </a:r>
            <a:endParaRPr lang="zh-CN" altLang="en-US" dirty="0">
              <a:latin typeface="微软雅黑" panose="020B0503020204020204" charset="-122"/>
              <a:ea typeface="微软雅黑" panose="020B0503020204020204" charset="-122"/>
            </a:endParaRPr>
          </a:p>
        </p:txBody>
      </p:sp>
      <p:grpSp>
        <p:nvGrpSpPr>
          <p:cNvPr id="74" name="组合 73"/>
          <p:cNvGrpSpPr/>
          <p:nvPr/>
        </p:nvGrpSpPr>
        <p:grpSpPr>
          <a:xfrm>
            <a:off x="3573466" y="4683044"/>
            <a:ext cx="8204193" cy="1713993"/>
            <a:chOff x="3573466" y="4683044"/>
            <a:chExt cx="8204193" cy="1713993"/>
          </a:xfrm>
        </p:grpSpPr>
        <p:sp>
          <p:nvSpPr>
            <p:cNvPr id="59" name="矩形 58"/>
            <p:cNvSpPr/>
            <p:nvPr/>
          </p:nvSpPr>
          <p:spPr>
            <a:xfrm>
              <a:off x="6513318" y="4736280"/>
              <a:ext cx="2703851"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血压 </a:t>
              </a:r>
              <a:r>
                <a:rPr lang="en-US" altLang="zh-CN" dirty="0">
                  <a:solidFill>
                    <a:schemeClr val="tx1"/>
                  </a:solidFill>
                  <a:latin typeface="微软雅黑" panose="020B0503020204020204" charset="-122"/>
                  <a:ea typeface="微软雅黑" panose="020B0503020204020204" charset="-122"/>
                </a:rPr>
                <a:t>blood pressure</a:t>
              </a:r>
              <a:endParaRPr lang="zh-CN" altLang="en-US" dirty="0">
                <a:solidFill>
                  <a:schemeClr val="tx1"/>
                </a:solidFill>
                <a:latin typeface="微软雅黑" panose="020B0503020204020204" charset="-122"/>
                <a:ea typeface="微软雅黑" panose="020B0503020204020204" charset="-122"/>
              </a:endParaRPr>
            </a:p>
          </p:txBody>
        </p:sp>
        <p:sp>
          <p:nvSpPr>
            <p:cNvPr id="60" name="矩形 59"/>
            <p:cNvSpPr/>
            <p:nvPr/>
          </p:nvSpPr>
          <p:spPr>
            <a:xfrm>
              <a:off x="4156042" y="5889314"/>
              <a:ext cx="2701274"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治疗 </a:t>
              </a:r>
              <a:r>
                <a:rPr lang="en-US" altLang="zh-CN" dirty="0">
                  <a:solidFill>
                    <a:schemeClr val="tx1"/>
                  </a:solidFill>
                  <a:latin typeface="微软雅黑" panose="020B0503020204020204" charset="-122"/>
                  <a:ea typeface="微软雅黑" panose="020B0503020204020204" charset="-122"/>
                </a:rPr>
                <a:t>treatment</a:t>
              </a:r>
              <a:endParaRPr lang="zh-CN" altLang="en-US" dirty="0">
                <a:solidFill>
                  <a:schemeClr val="tx1"/>
                </a:solidFill>
                <a:latin typeface="微软雅黑" panose="020B0503020204020204" charset="-122"/>
                <a:ea typeface="微软雅黑" panose="020B0503020204020204" charset="-122"/>
              </a:endParaRPr>
            </a:p>
          </p:txBody>
        </p:sp>
        <p:sp>
          <p:nvSpPr>
            <p:cNvPr id="61" name="矩形 60"/>
            <p:cNvSpPr/>
            <p:nvPr/>
          </p:nvSpPr>
          <p:spPr>
            <a:xfrm>
              <a:off x="9076385" y="5880379"/>
              <a:ext cx="2701274" cy="5077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康复 </a:t>
              </a:r>
              <a:r>
                <a:rPr lang="en-US" altLang="zh-CN" dirty="0">
                  <a:solidFill>
                    <a:schemeClr val="tx1"/>
                  </a:solidFill>
                  <a:latin typeface="微软雅黑" panose="020B0503020204020204" charset="-122"/>
                  <a:ea typeface="微软雅黑" panose="020B0503020204020204" charset="-122"/>
                </a:rPr>
                <a:t>recovered</a:t>
              </a:r>
              <a:endParaRPr lang="zh-CN" altLang="en-US" dirty="0">
                <a:solidFill>
                  <a:schemeClr val="tx1"/>
                </a:solidFill>
                <a:latin typeface="微软雅黑" panose="020B0503020204020204" charset="-122"/>
                <a:ea typeface="微软雅黑" panose="020B0503020204020204" charset="-122"/>
              </a:endParaRPr>
            </a:p>
          </p:txBody>
        </p:sp>
        <p:cxnSp>
          <p:nvCxnSpPr>
            <p:cNvPr id="62" name="直接箭头连接符 61"/>
            <p:cNvCxnSpPr>
              <a:endCxn id="59" idx="1"/>
            </p:cNvCxnSpPr>
            <p:nvPr/>
          </p:nvCxnSpPr>
          <p:spPr>
            <a:xfrm flipV="1">
              <a:off x="5506679" y="4990142"/>
              <a:ext cx="1006639" cy="89917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64" name="直接箭头连接符 63"/>
            <p:cNvCxnSpPr>
              <a:stCxn id="59" idx="3"/>
              <a:endCxn id="61" idx="0"/>
            </p:cNvCxnSpPr>
            <p:nvPr/>
          </p:nvCxnSpPr>
          <p:spPr>
            <a:xfrm>
              <a:off x="9217169" y="4990142"/>
              <a:ext cx="1209853" cy="89023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67" name="直接箭头连接符 66"/>
            <p:cNvCxnSpPr>
              <a:stCxn id="60" idx="3"/>
              <a:endCxn id="61" idx="1"/>
            </p:cNvCxnSpPr>
            <p:nvPr/>
          </p:nvCxnSpPr>
          <p:spPr>
            <a:xfrm flipV="1">
              <a:off x="6857316" y="6134241"/>
              <a:ext cx="2219069" cy="8935"/>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70" name="文本框 69"/>
            <p:cNvSpPr txBox="1"/>
            <p:nvPr/>
          </p:nvSpPr>
          <p:spPr>
            <a:xfrm>
              <a:off x="3573466" y="5912342"/>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X</a:t>
              </a:r>
              <a:endParaRPr lang="zh-CN" altLang="en-US" sz="2400" b="1" dirty="0">
                <a:latin typeface="Times New Roman" panose="02020603050405020304" pitchFamily="18" charset="0"/>
                <a:cs typeface="Times New Roman" panose="02020603050405020304" pitchFamily="18" charset="0"/>
              </a:endParaRPr>
            </a:p>
          </p:txBody>
        </p:sp>
        <p:sp>
          <p:nvSpPr>
            <p:cNvPr id="71" name="文本框 70"/>
            <p:cNvSpPr txBox="1"/>
            <p:nvPr/>
          </p:nvSpPr>
          <p:spPr>
            <a:xfrm>
              <a:off x="5898694" y="4683044"/>
              <a:ext cx="407484"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Y</a:t>
              </a:r>
              <a:endParaRPr lang="zh-CN" altLang="en-US" sz="2400" b="1" dirty="0">
                <a:latin typeface="Times New Roman" panose="02020603050405020304" pitchFamily="18" charset="0"/>
                <a:cs typeface="Times New Roman" panose="02020603050405020304" pitchFamily="18" charset="0"/>
              </a:endParaRPr>
            </a:p>
          </p:txBody>
        </p:sp>
        <p:sp>
          <p:nvSpPr>
            <p:cNvPr id="72" name="文本框 71"/>
            <p:cNvSpPr txBox="1"/>
            <p:nvPr/>
          </p:nvSpPr>
          <p:spPr>
            <a:xfrm>
              <a:off x="9143672" y="5889314"/>
              <a:ext cx="389850"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Z</a:t>
              </a:r>
              <a:endParaRPr lang="zh-CN" altLang="en-US" sz="2400" b="1" dirty="0">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ags/tag1.xml><?xml version="1.0" encoding="utf-8"?>
<p:tagLst xmlns:p="http://schemas.openxmlformats.org/presentationml/2006/main">
  <p:tag name="commondata" val="eyJoZGlkIjoiZjNjNTdiZDM5MDdiNjU2NDcyNmQxODZmYTNlYzQyOT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6812</Words>
  <Application>WPS 演示</Application>
  <PresentationFormat>宽屏</PresentationFormat>
  <Paragraphs>735</Paragraphs>
  <Slides>26</Slides>
  <Notes>26</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26</vt:i4>
      </vt:variant>
    </vt:vector>
  </HeadingPairs>
  <TitlesOfParts>
    <vt:vector size="48" baseType="lpstr">
      <vt:lpstr>Arial</vt:lpstr>
      <vt:lpstr>宋体</vt:lpstr>
      <vt:lpstr>Wingdings</vt:lpstr>
      <vt:lpstr>Monument Extended</vt:lpstr>
      <vt:lpstr>OPPOSans B</vt:lpstr>
      <vt:lpstr>HelveticaExt-Normal</vt:lpstr>
      <vt:lpstr>ESRI AMFM Electric</vt:lpstr>
      <vt:lpstr>Times New Roman</vt:lpstr>
      <vt:lpstr>OPPOSans M</vt:lpstr>
      <vt:lpstr>Roboto</vt:lpstr>
      <vt:lpstr>思源黑体 CN Regular</vt:lpstr>
      <vt:lpstr>Arial</vt:lpstr>
      <vt:lpstr>微软雅黑</vt:lpstr>
      <vt:lpstr>PingFang SC</vt:lpstr>
      <vt:lpstr>-apple-system</vt:lpstr>
      <vt:lpstr>等线</vt:lpstr>
      <vt:lpstr>Cambria Math</vt:lpstr>
      <vt:lpstr>Arial Unicode MS</vt:lpstr>
      <vt:lpstr>等线 Light</vt:lpstr>
      <vt:lpstr>Calibri</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吴倩倩</dc:creator>
  <cp:lastModifiedBy>亦</cp:lastModifiedBy>
  <cp:revision>60</cp:revision>
  <dcterms:created xsi:type="dcterms:W3CDTF">2022-09-24T01:04:00Z</dcterms:created>
  <dcterms:modified xsi:type="dcterms:W3CDTF">2024-02-28T13:30:46Z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FAC2EFD5C0C04138B81E47B301F6FB7E_12</vt:lpwstr>
  </property>
  <property fmtid="{D5CDD505-2E9C-101B-9397-08002B2CF9AE}" pid="3" name="KSOProductBuildVer">
    <vt:lpwstr>2052-12.1.0.16120</vt:lpwstr>
  </property>
</Properties>
</file>